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63" r:id="rId2"/>
    <p:sldId id="264" r:id="rId3"/>
    <p:sldId id="265" r:id="rId4"/>
    <p:sldId id="268" r:id="rId5"/>
    <p:sldId id="266" r:id="rId6"/>
    <p:sldId id="267" r:id="rId7"/>
    <p:sldId id="269" r:id="rId8"/>
    <p:sldId id="272" r:id="rId9"/>
    <p:sldId id="270" r:id="rId10"/>
    <p:sldId id="271" r:id="rId11"/>
    <p:sldId id="274" r:id="rId12"/>
    <p:sldId id="275" r:id="rId13"/>
    <p:sldId id="273" r:id="rId14"/>
    <p:sldId id="276" r:id="rId15"/>
    <p:sldId id="277" r:id="rId16"/>
    <p:sldId id="278" r:id="rId17"/>
    <p:sldId id="279" r:id="rId18"/>
    <p:sldId id="280" r:id="rId19"/>
    <p:sldId id="281" r:id="rId20"/>
    <p:sldId id="283" r:id="rId21"/>
    <p:sldId id="282" r:id="rId22"/>
    <p:sldId id="284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CCCC"/>
    <a:srgbClr val="CCFFCC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874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04T19:09:44.589"/>
    </inkml:context>
    <inkml:brush xml:id="br0">
      <inkml:brushProperty name="width" value="0.1" units="cm"/>
      <inkml:brushProperty name="height" value="0.1" units="cm"/>
      <inkml:brushProperty name="ignorePressure" value="1"/>
    </inkml:brush>
  </inkml:definitions>
  <inkml:trace contextRef="#ctx0" brushRef="#br0">359 394,'0'636,"-2"-614,-1 1,-1-1,-1-1,0 1,-2-1,-1 0,-5 10,-2 7,-6 27,11-21,2 0,2 1,2 0,2 28,0-52,0 0,-2 0,0-1,-1 1,-4 9,1-6,2 0,1 0,-2 16,-5 74,3-42,1 60,9 262,0-378,1 0,1-1,0 1,2 0,-1-1,2 0,0 1,14 41,0 8,-10-32,-1-1,-1 1,-1 0,-2 9,-2-20,1 0,0 0,2 0,0-1,2 3,47 104,-13-30,-32-78,0-1,2 0,0-1,1-1,0 0,2 0,0-2,0 1,7 2,28 31,-38-37,0-1,1-1,1 0,-1-1,1 0,1-1,0-1,0 0,1-1,-1-1,1 0,12 1,18 2,0-2,0-3,45-1,-29 2,-1 3,0 2,0 3,15 7,82 16,-123-29,6 1,0 2,0 1,3 3,-4-1,1-1,1-2,29 1,-31-5,0 2,0 2,0 2,3 2,3 7,-1 3,-2 1,5 5,1 1,-31-22,0 0,0-1,0 0,1-2,0 0,0-1,1-2,-1 1,0-2,1-1,-1 0,1-1,-1-1,1-1,6-3,-3-1,0-2,0-1,-1 0,0-2,-1 0,-1-2,18-14,11-6,-23 16,-1-1,0-1,-1-1,-2-1,0-1,-1-1,-2-1,0-1,-2 0,-1-2,-1 0,-1 0,1-7,-4-4,-3 0,0 0,-3-1,0-35,8-51,0 23,-1-95,-13-106,-1 113,2-1414,0 1590,0-1,-1 0,-1 1,-1-1,0 1,-1-1,0 1,-1 0,-1 1,0-1,-8-11,-4-2,2-2,0 0,2-1,2 0,-4-15,15 40,-1-1,0 1,-1 0,1-1,-1 1,-1 0,1 1,-1-1,0 1,0-1,-1 1,-1-2,-1 2,1 1,-1-1,0 1,0 0,-1 0,1 1,-1 0,1 0,-1 1,-3 0,-262-55,242 50,1-1,0-2,0 0,1-2,1-2,0 0,1-2,1-1,0-2,9 7,-1 0,0 1,-1 1,0 1,-1 0,0 1,0 2,0 0,-1 1,0 1,-15-1,-36-1,-1 3,-58 7,18-1,-1150-3,1255 0,1 0,-1 1,1 0,-1 1,1-1,0 2,0-1,0 1,0 0,0 0,0 1,1-1,0 2,-1-1,2 1,-1 0,0 0,1 0,0 1,0 0,1 0,0 0,0 1,0-1,1 1,0 0,-1 3,0 3,0 1,1-1,1 1,0 0,1 0,0 4,4 88,0-40,-2 473,-1-501</inkml:trace>
  <inkml:trace contextRef="#ctx0" brushRef="#br0" timeOffset="7885.45">0 3044,'0'6,"1"0,-1 0,1-1,0 1,0-1,1 1,0-1,0 1,0-1,1 0,-1 0,1 0,0 0,1-1,-1 1,1-1,3 4,8 4,0 1,1-2,0 0,12 5,-24-14,53 25,-47-23,0 0,0 0,-1 1,1 1,-1-1,0 2,-1-1,0 1,4 3,0 2,0 0,1-1,13 8,-20-14,-1-2,1 1,1 0,-1-1,0 0,1-1,0 0,-1 0,1 0,4 0,-9-2,0 0,0 0,0-1,0 1,0-1,-1 1,1-1,0 0,0 0,0 0,-1 0,1 0,-1 0,1 0,-1 0,1-1,-1 1,1 0,-1-1,0 0,0 1,0-1,0 1,0-1,0 0,-1 0,1 0,0 0,-1 1,1-1,-1-2,3-8,-1 0,-1 0,0 0,0-7,-1 18,-4-185,1 86,5-45,3 111,0 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07T19:26:02.872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636 337,'-91'-1,"-102"3,186-2,1 1,0 0,-1 0,1 1,0 0,0 0,0 0,0 1,0 0,1 0,-1 0,1 1,0 0,-3 2,-5 7,0 1,1 0,1 1,-4 6,14-19,-8 10,0 2,-1 0,-1 0,0-2,0 1,-1-1,-8 5,14-13,0 1,0 0,1 0,-1 1,1-1,1 1,-1 1,1-1,0 0,0 1,1 0,0 0,-2 5,1 3,1-1,1 1,0 0,0 0,2 0,0 8,-1 17,-2 0,-4 14,1-8,1 25,3 570,4-313,-1-319,0 0,0 0,1 0,0 0,0-1,1 1,0-1,1 1,0-1,0 0,1-1,3 5,18 35,-20-31,-1-1,-1 1,-1 0,0 0,-1 0,0 3,3 21,1 24,-6-51,0 0,1 0,1 0,0-1,1 1,0 0,1-1,0 0,1 0,1 1,9 13,-2 2,0 0,8 26,-17-42,4 8,0 0,2-1,1 0,0-1,1 0,1 0,0-1,17 14,-12-12,2-1,0-1,1-1,0-1,2-1,1 0,-9-5,-1 1,0 0,1 3,-7-6,0-1,1 1,-1-1,1-1,0 0,1 0,-1-1,1 0,7 2,7-1,40 11,-60-14,0-1,0 1,0 0,0 0,-1 1,1-1,-1 1,0-1,1 1,-1 0,-1 0,1 0,0 1,-1-1,12 22,-2-1,6 18,-13-26,1-1,1 1,1-2,0 1,1-1,1 0,0-1,0 0,2 0,70 57,10 3,-83-68,0 1,0-1,0 0,1-1,-1 0,1-1,0 0,0-1,0 1,0-2,9 1,20 0,0-2,22-3,4 0,89 4,85-4,-165-5,33-9,15-2,-103 17,-1-1,0-1,0 0,0-2,16-7,-26 10,0-1,0 0,-1-1,1 0,-1 0,-1-1,1 0,-1 0,0 0,0-1,0 0,-1 0,2-5,5-10,34-57,47-62,-82 126,0 0,0-1,-2 0,0-1,-1 0,-1 0,0-1,-2 0,0 0,2-14,5-58,-6 34,3 1,8-25,-11 63,1 0,1 1,1 0,0 0,0 1,2 0,2-2,13-19,-15 21,1 0,1 1,0 1,1 0,10-7,17-11,20-11,6 2,2 2,1 3,1 4,21-4,-78 30,-1 1,1 0,0 1,0 1,11-1,-22 3,1-1,0 1,-1 0,1 1,0-1,-1 1,1-1,0 1,-1 0,1 0,-1 1,0-1,1 1,-1 0,0 0,0 0,0 0,0 0,0 1,-1-1,1 1,-1 0,1-1,0 3,12 20,2 0,1-1,1-1,0-1,2-1,1-1,9 7,-14-14,1 0,1-2,0 0,0-1,1 0,0-2,1 0,0-2,0 0,9 0,-8-3,-1 1,0 0,0 2,0 0,0 1,-1 1,0 2,-1-1,18 13,9 13,-13-11,1 0,10 3,-32-20,1-1,0-1,0 0,0 0,1-1,-1-1,1 0,8 0,182 14,72-8,-258-8,1-1,-1-1,0 0,1-1,-1-2,0 0,0 0,0-2,-1 0,0-1,9-6,-11 6,0 1,1 0,0 1,0 0,0 2,0 0,8 0,-1-1,1 0,-1-2,9-3,-21 4,-1 0,0-1,0 0,-1 0,0-1,0 0,3-3,58-61,-54 55,71-82,-27 29,5 1,-59 62,-1-1,1 0,-1 1,-1-2,1 1,-1 0,-1-1,1 0,-1 0,-1 0,2-5,2-15,-1-1,0-22,1-5,5-59,-5 1,-8-90,-1 52,3 124,-1 1,-2-1,0 1,-2 0,-2 0,0 1,-1 0,-2 0,-1 1,0 0,-8-10,11 20,0 0,0 1,-1 0,-1 1,-1 0,0 0,0 1,-1 0,-1 1,-2 0,-21-11,-1 1,-19-6,27 14,0-1,2-1,0-2,1 0,-14-13,-140-150,109 108,50 49,-1 1,-1 1,-16-12,-46-37,60 48,-1 1,0 1,-2 2,18 11,-1 1,-1 1,1 0,-1 0,0 1,0 1,0 0,-1 1,-11-1,-26 0,28 2,0 0,0-2,0 0,-20-7,5 0,0 2,0 1,-1 2,-26 1,-154 4,87 3,-16-5,-86-13,35 1,-1 0,135 9,43 4,1 0,0-2,0 0,0-1,1-1,-18-6,16 3,0 1,-1 1,0 1,0 1,0 1,-12 0,-38 1,-27 4,19 0,69-2,-33-1,-1 3,0 1,1 2,0 2,-10 4,-22 11,1 2,-48 24,93-36,-1-1,-1-2,0-2,0-1,-22 2,-66 13,5 10,36-9,-3-3,15-11,-1-2,0-3,0-3,-3-4,-63 1,-35 3,137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07T19:29:00.969"/>
    </inkml:context>
    <inkml:brush xml:id="br0">
      <inkml:brushProperty name="width" value="0.05" units="cm"/>
      <inkml:brushProperty name="height" value="0.05" units="cm"/>
      <inkml:brushProperty name="color" value="#0070C0"/>
      <inkml:brushProperty name="ignorePressure" value="1"/>
    </inkml:brush>
  </inkml:definitions>
  <inkml:trace contextRef="#ctx0" brushRef="#br0">8559 2767,'-90'0,"90"-1,-1 1,1 0,-1 0,1 0,-1 0,1 0,-1 0,1 0,-1 0,1 0,-1 0,1 0,-1 0,1 1,-1-1,1 0,-1 0,1 0,-1 1,1-1,-1 0,1 1,-1-1,1 0,0 1,-1-1,1 0,0 1,-1-1,1 1,0-1,0 1,-1-1,1 1,0-1,9 18,25 14,12 7,29 21,-64-52,-1 1,0 1,0 0,-1 0,7 11,31 32,-32-40,-1 1,-1 0,0 2,-1-1,0 1,-1 1,8 17,-13-20,-1-1,0 1,0 0,-2 1,0-1,0 1,-1-1,-1 1,-1 0,0-1,-1 5,-3 21,-3 0,-1 0,-2-1,-1 0,-3 0,-1-2,-1 0,-2 0,-2-2,-14 19,2-9,-1-1,-3-2,-1-2,-2-1,-2-2,-1-1,-29 17,-250 147,188-123,4 6,-86 73,66-28,36-29,-4-5,-118 72,119-101,-2-6,-100 35,-258 76,343-125,-690 259,690-251,-20 0,87-33,-1-3,-1-4,-29 2,-15-3,-1-5,0-4,0-6,0-5,1-4,-23-10,-7-9,-34-18,103 26,3-4,0-3,-21-14,-5-6,-1 4,-3 5,-4 3,-172-41,73 23,191 53,0 0,0-1,0-1,0 0,1 0,0-1,0-1,1 0,-1 0,1-1,1-1,0 1,0-2,-1-1,-30-41,-2 2,-3 2,-1 2,-2 2,-35-23,-92-61,5-7,1-13,139 118,2 0,1-2,2-1,1-2,2 0,1-1,2-1,-12-30,-7-28,-110-242,121 285,-2 0,-3 2,-2 2,-2 1,-9-8,2 10,2-3,2-1,-25-45,-22-56,36 58,-5 2,-47-59,85 129,2-2,0 0,1 0,-10-25,17 30,1 0,1-1,0 1,2-1,0 0,0-1,1-12,1-444,4 274,-3 183,1 0,0 1,1-1,1 0,1 1,0 0,1 0,1 0,1 1,0 0,1 0,1 0,1 1,7-10,95-110,-62 79,38-59,-11-5,43-61,-89 139,2 2,2 1,8-5,-20 20,-1 0,-2-2,0 0,-2-1,-1-1,11-24,15-41,13-51,9-17,-56 141,-1 0,1 0,1 1,11-16,-18 30,1 0,-1 1,1 0,0 0,0 0,0 0,0 1,1-1,0 1,-1 0,1 0,0 1,1 0,-1-1,0 2,1-1,0 1,166-22,2 1,-142 16,0-2,-1-1,0-1,12-6,-26 9,1 0,0 2,0 0,0 2,1 0,0 0,-1 2,7 0,31 3,0 2,5 3,40 4,-61-8,384 19,-405-22,0 0,0 2,-1 0,1 1,2 2,-12-3,1 2,-1-1,0 1,0 1,0 0,-1 0,0 0,0 1,0 1,4 3,29 34,-33-34,2 0,-1 0,1-1,0 0,1 0,0-2,11 7,0-2,-1 1,-1 1,0 1,8 8,-19-17,-1 0,1-1,0 0,1-1,-1 0,1 0,0-1,0 0,0-1,0 0,3 0,-10-2,1 1,-1 0,1 0,-1 0,0 1,0-1,1 1,-1 0,0 0,0 0,-1 0,1 0,0 1,-1-1,1 1,-1 0,0 0,0 0,0 0,0 0,-1 0,1 0,-1 1,0-1,0 0,0 1,0-1,0 1,-1 0,2 15,0 1,-1-1,-2 1,0-1,-1 3,0 16,-2 538,6-319,-5-214,-1-1,-3 1,-10 39,3-21,1 22,3-21,-5 16,5-38,2 2,3-1,1 1,1 8,6 440,-3-465,2 0,0-1,2 1,0-1,6 16,-6-30,0 0,0 0,1 0,0-1,0 0,1 0,1 0,-1 0,2-1,-1 0,1-1,0 0,0 0,1 0,5 3,-1-1,1 0,1-1,-1 0,2-1,-1-1,0-1,1 0,9 2,-8-3,-1 1,1 1,-1 1,-1 0,0 1,5 3,1 1,1-1,16 5,-35-14,26 7,-1 2,-1 1,0 1,0 1,1 3,-14-8,0-2,1 1,0-2,0 0,13 3,-11-4,-1 1,-1 0,1 1,-1 1,4 3,54 30,-57-33,0 0,0 1,-2 1,1 0,-1 1,13 12,-21-15,1-2,1 1,-1-1,1 0,0-1,1 0,-1 0,1 0,0-1,7 2,-1-2,0-1,-1 0,1-2,0 1,1-2,10 0,235-4,-245 5,0 1,0 1,0 0,0 1,13 5,-11-3,1-1,1 0,14 0,33-1,1-2,49-7,-41-6,-48 6,1 2,10 0,-18 2,96-1,6 6,32 17,-104-20,-1-2,0-2,0-2,0-3,35-10,26-5,24 1,-44 8,0-4,26-11,-103 25,0-1,-1 0,0-1,0 0,-1-1,0-1,0 0,-1 0,1-1,-2-1,0 0,0 0,7-11,-8 9,-3 5,0 0,-1 0,0-1,-1 0,1 0,-1 0,-1-1,0 1,0-1,-1 0,1-2,-1-2,0 0,1 1,0-1,1 1,1 0,0 0,0 0,1 1,1 0,0 0,0 0,1 1,0 0,1 1,0 0,1 0,-1 1,2 0,6-4,152-89,-163 97,0 0,-1-1,0 0,0 0,0-1,-1 1,0-1,0 0,0 0,-1 0,0-1,-1 2,1 0,-1 1,1-1,-1 1,1 0,1-1,-1 1,0 0,1 1,0-1,0 1,0 0,0 0,1 0,-1 0,1 1,0 0,2-1,18-2,0 2,1 1,-1 1,1 2,-1 0,1 1,48 2,439-4,-501 1,0 0,-1 1,1 1,0 0,-1 0,11 6,-9-4,1 0,0-2,0 1,11 0,57-1,-65-4,0 1,0 1,1 0,-2 1,1 1,0 1,0 0,13 6,27 7,-47-15,-1 0,1 1,0 0,-1 0,0 1,7 4,11 7,2-1,0-2,1-1,17 4,-41-13,0 0,0 0,0 1,0 0,0 0,0 0,0 1,10 11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07T19:44:03.604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223 3789,'0'-1070,"0"1056,-1 0,0 0,-1 1,-1-1,0 0,0 1,-2 0,-3-9,3 9,1-1,0 0,1-1,1 1,0 0,1-8,2-90,1 50,-2-447,-2 480,-1 0,-1 0,-7-23,-5-40,8-12,6-87,2 189,-1-14,-1 0,0-1,-1 1,-1 0,-5-14,2 11,2-1,1 0,-1-13,-1-79,8-69,1 41,-5 36,0 10,6-27,-3 116,-1 0,1 0,0 0,0 0,1 0,-1 0,1 0,0 1,1-1,-1 1,1-1,0 1,0 0,0 0,0 0,1 1,0-1,0 1,0 0,1-2,6-1,-1 1,1-1,0 2,1-1,-1 2,1-1,-1 2,4-1,184-40,-91 29,58-10,-140 18,13-1,36-13,-39 8,1 1,1 3,-1 1,1 1,0 2,5 2,233 4,89-3,-246-10,-59 4,23 3,506 4,-578 1,-1 0,1 0,0 1,0 1,-1 0,1 0,-1 1,0 0,0 1,0 0,-1 0,2 2,-2-2,49 29,-2 2,29 25,-69-50,1-1,0-1,1 0,-1-1,2-1,2 0,43 17,-59-21,0 0,0 0,0 0,-1 0,1 1,-1 0,0 0,0 0,0 0,-1 1,1-1,-1 1,0 0,0 0,-1 0,1 0,-1 1,0-1,-1 1,1 0,2 16,0 1,-2-1,0 1,-2 13,1 13,17 140,3 66,-16-135,4 0,6 0,6 4,-4-31,-4 2,-5 0,-4 0,-4 3,0-96,-1 67,3-1,2 0,7 21,3 19,-5 1,-5 0,-6 34,4 96,14-56,-10-130,5 24,-6-54,-2 0,0 1,-1-1,-2 1,0-1,-1 1,-3 9,3-28,0-1,0 1,-1-1,1 0,-1 0,0 0,0 0,-1 0,1 0,-1 0,0-1,0 1,0-1,0 0,0 0,-1 0,1 0,-1-1,-1 1,-3 1,-1 0,0-1,0 0,0 0,0-1,0 0,0-1,-8 0,3 2,0 0,0 1,0 1,0 0,1 0,0 2,0 0,-1 1,-6 3,-1-1,-19 6,14-8,0-2,-1 0,0-2,0-1,-6-2,-141-2,81-2,-795 3,854-2,1-2,-1-1,1-2,-26-8,20 4,0 3,0 1,-9 1,-149 2,124 5,0-3,-62-10,116 8,1-1,0 0,-7-4,11 3,-1 1,0 1,-14-2,23 5,0 1,-1-1,1 1,0 1,0-1,0 1,-1 0,1 1,0 0,0-1,-5 4,-17 9,0 1,1 2,0 1,8-4,-2-1,0-1,0-1,-1 0,-18 4,15-8,-1-1,0-2,0-1,-26 1,-18-4,-16-5,83 5,0 0,0-1,0 1,0-1,0 0,0 0,0 0,0 0,0 0,1 0,-1-1,1 0,-1 1,1-1,-1 0,1 0,0-1,0 1,0 0,0-1,0 1,1-1,-1 1,1-1,-1 0,1 0,0 0,0 0,0 1,0-4,-1-9,0 0,1 1,1-1,0 0,2-13,-2 20,2-17</inkml:trace>
  <inkml:trace contextRef="#ctx0" brushRef="#br0" timeOffset="3803.75">179 2607,'0'15,"-1"0,-1 0,0 0,-1-1,0 1,-1-1,-1 0,0 0,-1 0,-1-1,0 0,-1 1,0 1,-1 0,-1-1,0 0,0 0,-2-1,0-1,0 1,-7 3,19-16,-1 1,1-1,-1 1,1-1,0 0,-1 1,1-1,-1 0,1 1,-1-1,1 0,-1 0,1 0,-1 1,1-1,-1 0,1 0,-1 0,1 0,-1 0,1 0,-1 0,1 0,-1 0,1 0,-1 0,0 0,1-1,-1 1,1 0,-1 0,1 0,0-1,-1 1,1 0,-1-1,1 1,-1 0,1-1,0 1,-1-1,1 1,0 0,-1-1,1 1,0-1,0 1,-1-1,1 1,0-1,0 1,0-1,0 1,0-1,0 0,-1-2,1 0,0 1,0-1,0 0,1 0,-1 1,0-1,1 0,0 0,0 0,10-20,1 1,1 1,6-7,6-9,-18 26,1 0,0 1,1 0,0 1,1 0,4-3,-13 11,0 1,0-1,0 1,1 0,-1 0,0-1,0 1,1 0,-1 0,0 0,0 0,1 0,-1 0,0 1,0-1,0 0,1 0,-1 1,0-1,0 1,0 0,0-1,0 1,0 0,0-1,0 1,1 0,32 29,-22-19,15 10,-13-11,-2 1,1-1,9 13,8 9,-16-20</inkml:trace>
  <inkml:trace contextRef="#ctx0" brushRef="#br0" timeOffset="8908.62">157 3744,'-8'0,"1"0,-1 1,1 0,-1 0,0 0,1 1,0 0,-1 1,1-1,-3 3,7-3,0 0,-1 0,1 0,1 1,-1-1,0 1,1 0,-1 0,1 0,0 0,0 0,0 0,0 1,1-1,0 1,-1-1,1 1,0-1,0 1,1 0,-1-1,1 2,0-3,-1 0,1 0,0 0,-1 0,1 0,0 0,1 0,-1 0,0 1,0-1,1 0,0 0,-1 0,1 0,0-1,0 1,0 0,0 0,0 0,0-1,0 1,1 0,-1-1,1 1,-1-1,1 0,0 1,-1-1,1 0,0 0,0 0,0 0,0-1,0 1,0 0,0-1,1 1,2-1,0 1,0-1,0 0,0-1,0 1,0-1,0 0,0 0,-1-1,1 1,0-1,-1 0,1 0,-1-1,2-1,0 0,0-1,0 0,-1-1,1 0,-1 0,0 0,1-3,-4 8,-1-1,0 1,0 0,0-1,-1 1,1-1,0 1,0-1,-1 1,1-1,-1 1,1-1,-1 0,0 1,0-1,1 0,-1 1,0-1,-1 0,1 1,0-1,0 0,-1 1,1-1,-1 0,1 1,-1-1,0 1,0-1,0 1,1 0,-1-1,-1 1,1 0,0-1,-1 1,1 0,5 4,12 3,-11-6,0 0,0 0,1 0,-1-1,0 0,0 0,0 0,0-1,4-1,-8 2,0 1,0 0,1-1,-1 1,0-1,0 1,0-1,0 0,0 1,0-1,0 0,0 0,0 0,0 0,0 0,0 0,-1 0,1 0,0 0,-1 0,1 0,-1 0,1-1,-1 1,1 0,-1 0,0-1,0 1,0 0,0 0,0-1,0 1,0 0,0-1,0 1,0 0,-1 0,1-1,-1 1,0-1,0 0,-1-1,0 1,0 0,0 0,-1 0,1 0,0 0,-1 0,1 1,-1-1,0 1,1 0,-1 0,0 0,0 0,0 0,0 0,0 1,0-1,0 1,0 0,0 0,-3 0,0 0,0 0,0 0,0 1,0 0,0 0,0 0,1 1,-1 0,-3 1,7-2,0 0,-1 0,1 0,0 1,0-1,0 1,0-1,0 1,1-1,-1 1,0 0,1 0,-1 0,1 0,0 0,-1 0,1 1,0-1,1 0,-1 1,0-1,1 0,-1 1,1-1,-1 1,1-1,0 1,0 1,1-1,0 0,0 0,0 0,1 0,-1-1,1 1,-1 0,1-1,0 1,0-1,0 0,0 1,1-1,-1 0,0-1,1 1,0 0,-1-1,1 1,0-1,0 0,2 1,2 1,1 0,0-1,0 0,0-1,0 0,0 0,1-1,-6 1,-1-1,0 0,0 0,0-1,0 1,0 0,1-1,-1 1,0-1,0 0,0 1,0-1,0 0,-1 0,1-1,0 1,0 0,-1 0,1-1,-1 1,1-1,-1 0,1 1,-1-1,0 0,0 0,0 0,1-1,-2 1,0 0,1 0,-1 0,0 0,0 1,0-1,0 0,0 0,-1 0,1 0,-1 0,1 1,-1-1,1 0,-1 0,0 1,0-1,0 0,0 1,0-1,0 1,-1-1,1 1,0 0,-1-1,1 1,-1 0,0 0,-8-6,0 0,0 1,-1 0,-2 0,-2-1,-12-12,23 16,0 0,0 0,0 0,-1 0,1 1,-1-1,0 1,0 1,1-1,-1 0,-1 1,5 1,0 0,0 0,-1 1,1-1,0 0,0 1,0-1,0 0,0 1,0-1,0 1,0 0,0-1,1 1,-1 0,0 0,0-1,0 1,1 0,-1 0,0 0,1 0,-1 0,1 0,-1 0,1 0,0 0,-1 0,1 0,0 0,0 0,0 0,-1 0,1 1,-2 45,3-40,-1-1,0-1,0 1,1-1,0 1,0-1,1 1,0-1,0 0,0 0,0 0,2 2,-3-5,0 0,0-1,1 1,-1-1,1 1,-1-1,1 1,-1-1,1 0,0 0,0 0,-1 0,1 0,0 0,0 0,0-1,0 1,0-1,0 1,0-1,0 0,1 0,-1 0,0 0,0 0,0 0,0-1,0 1,0-1,0 1,0-1,0 0,1 0,0-1,-1 0,1 0,0 0,-1 0,1 0,-1 0,0-1,0 1,0-1,0 0,0 1,0-1,-1 0,1 0,-1 0,0 0,0-1,0 1,0 0,-1 0,1-1,-1 1,0 0,0-3,1 2,-1-1,0 1,0-1,-1 1,1 0,-1-1,0 1,0 0,0 0,0-1,-1 1,0 0,0 0,0 1,0-1,-1 0,1 1,-4-4,4 5,-1 1,1-1,-1 0,0 1,0 0,0 0,1 0,-1 0,0 0,0 1,-1-1,1 1,0 0,0-1,0 2,0-1,0 0,0 1,0-1,0 1,0 0,0 0,0 0,0 0,1 0,-1 1,0 0,1-1,-1 1,1 0,-1 0,1 0,0 0,0 1,0-1,-1 2,-6 13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5-07T19:46:08.849"/>
    </inkml:context>
    <inkml:brush xml:id="br0">
      <inkml:brushProperty name="width" value="0.05" units="cm"/>
      <inkml:brushProperty name="height" value="0.05" units="cm"/>
      <inkml:brushProperty name="color" value="#0070C0"/>
      <inkml:brushProperty name="ignorePressure" value="1"/>
    </inkml:brush>
  </inkml:definitions>
  <inkml:trace contextRef="#ctx0" brushRef="#br0">72 1207,'0'-10,"-1"-1,-1 1,0-1,-1-2,-6-33,1-120,9-86,1 76,0 144,2 0,0 0,8-24,3-19,-12 61,1 1,0-1,1 1,0-1,1 1,0 1,1-1,1 1,0 0,0 1,1 0,1 0,0 1,0 0,3-1,-10 9,8-7,0 0,1 1,0 1,0 0,1 0,0 1,5-1,11-1,0 1,0 2,1 1,24 0,121 5,-67 1,41-4,167 4,-222 9,-49-5,42 0,350-7,-421 2,0 1,-1 1,1 0,-1 1,0 0,2 2,43 11,1-5,0-3,18-2,-66-5,0 0,0 1,0 1,-1 0,1 0,-1 1,0 1,0 0,3 3,3 2,0 2,-1-1,-1 2,0 0,7 10,-10-8,-2 0,0 1,-1 1,0 0,-1 0,2 10,18 35,0-7,5 11,14 15,-42-72,-1 1,0 0,-1 0,0 0,0 0,-1 0,-1 1,0 0,1 11,-1 18,-2 0,-3 10,1 12,2-42,-1 48,4 15,-1-60,2 0,0 0,1-1,2 0,3 10,-1-8,-2 1,0 0,-2 0,-1 0,0 17,-4-31,2 0,-1 0,2 0,0-1,0 1,1 0,0-1,1 0,0 0,1 0,3 4,10 14,-2 1,-1 0,-1 1,-2 1,-1 0,-2 1,-1 0,-2 0,0 1,-3 0,-1 0,-1 1,-2-1,-2 0,-3 18,-4-11,-1 0,-3 0,-4 4,-12 43,3-12,10-31,-7 39,-15 117,19-88,-1-32,13-59,2 0,0 0,2 1,0-1,1 4,4 44,10 53,-6-65,-2 1,-2 49,-2-104,-1-1,1 1,-1 0,1-1,-1 1,0-1,0 1,0-1,-1 0,1 1,-1-1,0 0,0 0,0 0,0 0,-1 0,1-1,-1 1,1-1,-3 2,0-1,0-1,1 1,-1-1,-1 0,1-1,0 1,0-1,-1 0,1 0,0-1,-1 0,-4 0,-12-1,1-2,-1-1,1 0,0-2,0 0,-8-5,-11-4,-23-9,-1 3,-22-3,-22-7,68 18,-1 2,-22-3,-152-11,70 9,1 1,-65-9,137 17,0 3,-1 3,-41 6,47 1,-56 11,53 3,53-14,0-1,0-1,-1 0,-8 0,-61 0,-46-6,27 0,91 2,0 0,1-1,-1-1,0 0,1-1,-1-1,1 0,-8-4,15 5,-1-1,1-1,0 1,0-1,1 0,-1-1,1 1,0-1,0-1,1 1,0-1,0 0,1 0,-1 0,-2-8,0-3,0-1,1 0,1-1,1 1,0-1,2 0,-1-8,1-41,5-35,0 12,-5-57,5-137,0 259,1 1,2 0,0 0,4-4,-1-2,0-1,-1-9,3-70,-6-1,-8-105,0 42,5 30,0 0,-6-7,1 131,0 0,-1 0,-1 0,-1 0,-1 1,-8-17,6 21</inkml:trace>
  <inkml:trace contextRef="#ctx0" brushRef="#br0" timeOffset="8369.11">2835 3635,'-8'1,"0"-1,0 1,0 0,0 1,0 0,0 0,1 1,-6 2,11-4,1-1,-1 1,0 0,0 0,1 0,-1 0,0 0,1 1,-1-1,1 0,0 1,-1-1,1 1,0-1,0 1,0 0,0-1,0 1,0 0,0 0,1 0,-1-1,1 1,-1 0,1 0,0 0,0 0,0 0,0 0,0 0,0 0,0 0,1 0,-1 0,1 0,-1 0,1-1,0 1,-1-1,1 0,-1 0,0 0,1 0,-1 0,1 0,-1 0,1 0,-1 0,1-1,0 1,0 0,-1 0,1-1,0 1,0 0,0-1,0 1,0-1,0 1,-1-1,1 0,0 1,0-1,0 0,1 0,-1 1,0-1,0 0,0 0,0 0,0 0,0-1,0 1,0-1,0 1,-1-1,1 0,0 1,0-1,-1 0,1 0,0 1,-1-1,1 0,-1 0,1 0,-1 0,0 0,1 0,-1 0,0 0,0 0,1 0,-1 0,0 0,0 0,0 0,0 0,0 0,0 0,-1 0,1 0,0 0,0 0,-1 0,0 0,1-3,-1 1,0 0,0 0,0 0,-1 0,1 0,-1 0,0 0,1 0,-1 0,-1 1,1-1,0 1,0 0,-3-2,3 3,1 0,-1 1,1-1,-1 1,1-1,-1 1,1 0,-1-1,1 1,-1 0,0 0,1 0,-1 1,1-1,-1 0,1 0,-1 1,1-1,-1 1,1 0,-1-1,1 1,-1 0,1 0,0 0,0 0,-1 0,1 0,0 0,0 0,0 0,0 0,0 1,0 0,-2 1,0 1,0-1,1 1,-1 0,1 0,0 1,0-1,0 0,1 1,0-1,-1 1,2-1,-1 4,1-9,0 1,0 0,0 0,1 0,-1-1,0 1,0 0,0 0,1 0,-1 0,0 0,0 0,1 0,-1 0,0 0,1 0,-1 0,0 0,0 0,1 0,-1 0,0 0,0 0,1 0,-1 0,0 0,0 0,1 0,-1 0,0 0,0 0,1 1,-1-1,0 0,0 0,0 0,1 0,-1 1,0-1,0 0,0 0,0 1,0-1,1 0,-1 0,0 1,0-1,0 0,0 0,0 1,0-1,0 0,0 0,0 1,0-1,0 0,14-21,-10 7,0 0,-1 0,0 0,0-11,-2 19,-1-1,0 1,0-1,0 1,-1-1,0 1,0-1,0 1,-1 0,0-1,-1-1,3 7,-1 0,1 0,-1 0,1 0,0 0,-1 0,0 0,1 0,-1 0,0 0,1 0,-1 0,0 1,0-1,0 0,0 1,1-1,-1 0,0 1,0-1,0 1,0 0,-1-1,1 1,0 0,0-1,0 1,0 0,0 0,0 0,0 0,0 0,-1 0,1 0,0 1,0-1,-1 1,0 0,0 0,1 1,-1 0,0-1,1 1,-1 0,1 0,0 0,-1 0,1 0,0 0,0 0,0 0,1 0,-1 1,0-1,1 2,-2 1,1 1,0-1,0 0,0 0,1 1,0-1,0 0,0 1,1-1,0 0,0 1,0-1,0 0,1 0,0 0,0 0,0 0,2 2,-3-7,-1 1,1-1,-1 1,0-1,1 1,-1-1,1 1,-1-1,1 0,0 1,-1-1,1 0,-1 0,1 1,0-1,-1 0,1 0,0 0,-1 0,1 0,-1 0,1 0,0 0,-1 0,1 0,0 0,-1 0,1 0,0 0,-1 0,1-1,-1 1,1 0,0-1,-1 1,1 0,-1-1,1 1,-1-1,1 1,-1-1,1 1,-1-1,0 1,1-1,-1 1,0-1,1 1,-1-1,0 0,15-32,10-53,-37 137,11-37,-1-1,2 0,-1 0,2 10,-1-23,0 0,0 0,0 0,0-1,0 1,1 0,-1 0,0 0,0 0,0-1,0 1,0 0,0 0,1 0,-1 0,0 0,0 0,0 0,0-1,0 1,1 0,-1 0,0 0,0 0,0 0,1 0,-1 0,0 0,0 0,0 0,0 0,1 0,-1 0,0 0,0 0,0 0,1 0,-1 0,0 0,0 0,0 0,0 0,1 1,-1-1,0 0,0 0,0 0,0 0,1 0,-1 0,0 1,0-1,0 0,0 0,0 0,0 0,0 1,0-1,1 0,-1 0,0 0,0 0,0 1,0-1,0 0,0 0,0 0,0 1,11-17,-10 14,3-5,1-1,-2 0,1 0,2-8,-1-4</inkml:trace>
  <inkml:trace contextRef="#ctx0" brushRef="#br0" timeOffset="13975.93">2011 3256,'-2'1,"0"-1,0 1,-1-1,1 1,0 0,0 0,0 0,0 0,0 0,0 1,0-1,0 0,1 1,-2 0,-26 28,19-18,-1-2,0-1,0 0,-12 7,-16 12,39-28,-1 1,0-1,1 1,-1 0,0-1,1 1,-1-1,1 1,-1 0,1-1,-1 1,1 0,0 0,-1-1,1 1,0 0,0 0,-1 0,1 0,0-1,0 1,0 0,0 0,0 0,0 0,0-1,0 1,1 0,-1 0,0 0,0 0,1-1,-1 1,0 0,1 0,-1-1,1 1,-1 0,1-1,-1 1,1 0,0-1,-1 1,1-1,0 1,0-1,6 6,0-1,1-1,-1 1,9 2,8 6,-19-7,0 0,-1 0,0 1,0-1,-1 1,0 0,0 0,0 0,-1 0,0 0,0 4,7 19,1-4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9ED459-EBD6-4CA5-8740-C4EB61D541AC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6330B7-A8B0-4DF1-966F-6C2FB33A05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555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6330B7-A8B0-4DF1-966F-6C2FB33A050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9197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D91BAB-F397-4535-851E-884BE53E78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B88CB22-466D-438A-97BE-BF1C98259C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0339EB-83CA-469A-92B2-BE9FE15A9C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93A9A-1FDD-4374-8838-80FBF578D4EB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3F8FB5-C557-4FAA-BCF6-5624FB184A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879C46-4231-4817-B667-2B6DFF733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88492-6344-44A1-8403-22F273D7C2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38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92048-B008-4CCF-9DB7-ECDA7CAD2B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E50D05-2E1A-4343-8816-19E71751E1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22BE7C-1FAC-417B-AF01-65B3F84C5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93A9A-1FDD-4374-8838-80FBF578D4EB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5D1007-5E1D-4014-8B67-CB480D75D6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CD3EC2-010A-4951-9889-BC583AA91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88492-6344-44A1-8403-22F273D7C2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042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D36CD40-DE0F-4868-8A19-F71AB6EAE0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25A00B-D08D-401A-A184-0A6C03A400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726B6A-37CA-4BB4-98A0-48B6F8CDFD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93A9A-1FDD-4374-8838-80FBF578D4EB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691505-266B-4F9B-86B4-B2D2666EB5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06FA80-F62D-4E32-BC42-2F9AE0497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88492-6344-44A1-8403-22F273D7C2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072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16FFC9-9A8C-4C41-9204-D62E682C2F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AE9C92-36CB-4328-B222-A12B4FDFE5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3C0493-C3E9-454D-AB21-F4B58F82E9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93A9A-1FDD-4374-8838-80FBF578D4EB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FBDBC0-FE53-4F0E-8251-77ABE1A38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08F08C-B81D-47CE-AC65-3AE335954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88492-6344-44A1-8403-22F273D7C2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067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AA2C9C-4EC5-4E16-B003-5E39F48DC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6C952D-6928-4925-9FE2-D86E9789AD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462128-9FE7-45B0-8510-A4C955E180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93A9A-1FDD-4374-8838-80FBF578D4EB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8E8CCC-CFD4-4E46-B46A-0E2800E4B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C60732-9065-4D6D-91C9-8B45DDE50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88492-6344-44A1-8403-22F273D7C2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852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55F61E-D1D2-4EF3-A38A-D5AB147E90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E7564C-6D32-4A73-B691-33B97DD021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65A38D-08EF-47D6-994D-262ADECA1C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87F650-9397-4F57-9D3A-0F45C24AA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93A9A-1FDD-4374-8838-80FBF578D4EB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C2DB53-DFB1-4AC0-8333-B0CA9F3E5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099F0A-E238-4F90-8208-4D476F902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88492-6344-44A1-8403-22F273D7C2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529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8BC1A4-81D5-45B1-BB13-1780A94C3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A72B21-32F9-425F-9CAD-01A248CF08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5E4046-8C19-4CF1-AFE7-3BD430B1A6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08A5A20-9F27-4E39-89D4-0554D0F877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5EF194-EE60-4BB8-A89C-3C0EB8CA6E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06DA491-2155-46F3-A7F5-62E613BDBD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93A9A-1FDD-4374-8838-80FBF578D4EB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9F79DC9-BBF0-48CE-895B-C4DD26223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AEE8244-3A6F-4D02-A357-410D40224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88492-6344-44A1-8403-22F273D7C2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426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C32468-558E-49CB-B0E6-6E4673CDE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636B57-55F0-4FBC-96A6-1282E20501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93A9A-1FDD-4374-8838-80FBF578D4EB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7D9E2F-7C71-461A-B308-368331519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FF8466-F467-4BD7-A74E-BED841814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88492-6344-44A1-8403-22F273D7C2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457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E0A38E-7E5B-4A1A-BC56-1C44FD70B7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93A9A-1FDD-4374-8838-80FBF578D4EB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C3971C4-2F68-4A54-BD81-DEC54435F2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6782A7-4B07-40E6-9522-5B08AC7D6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88492-6344-44A1-8403-22F273D7C2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550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6BDCCF-CFB4-4C25-B2B3-7F50C4A689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4A5796-11DD-41BF-BC60-60CAC3EAB6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4AFFF9-CF30-43B3-AA97-144FFD6AEA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D223D9-7757-4D49-B8A2-2EE632E117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93A9A-1FDD-4374-8838-80FBF578D4EB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286E58-8BED-4255-ABB2-CFFC16990A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DA0450-E256-42D8-93A4-1B0DEF27B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88492-6344-44A1-8403-22F273D7C2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389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5A8C5E-3F16-4983-92A1-B505D9013E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7EAE822-0827-4E2C-A67F-79C6D7D303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6FD776-96A5-4AE4-B899-F928A88497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80D989-16EC-4DCF-A56B-E3B321D788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93A9A-1FDD-4374-8838-80FBF578D4EB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F093A2-C3AC-4C6B-B60B-3D56FBDFB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9241F4-D4F0-4FBC-932E-5EB23DC6F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88492-6344-44A1-8403-22F273D7C2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171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64507B1-8ACD-4E14-B078-F5FA6EF3A5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F544B6-DFDE-4D6F-9FE6-C298E6656E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F4ECD9-F5BC-4673-8FB2-3373C33842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793A9A-1FDD-4374-8838-80FBF578D4EB}" type="datetimeFigureOut">
              <a:rPr lang="en-US" smtClean="0"/>
              <a:t>1/11/2026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B178A0-192C-4F79-A111-E4A9519911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C2E380-49FA-4412-A86F-C577B34101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D88492-6344-44A1-8403-22F273D7C2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611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oleObject" Target="../embeddings/oleObject46.bin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7" Type="http://schemas.openxmlformats.org/officeDocument/2006/relationships/image" Target="../media/image50.wmf"/><Relationship Id="rId2" Type="http://schemas.openxmlformats.org/officeDocument/2006/relationships/oleObject" Target="../embeddings/oleObject47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49.bin"/><Relationship Id="rId5" Type="http://schemas.openxmlformats.org/officeDocument/2006/relationships/image" Target="../media/image49.wmf"/><Relationship Id="rId4" Type="http://schemas.openxmlformats.org/officeDocument/2006/relationships/oleObject" Target="../embeddings/oleObject48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wmf"/><Relationship Id="rId3" Type="http://schemas.openxmlformats.org/officeDocument/2006/relationships/image" Target="../media/image51.wmf"/><Relationship Id="rId7" Type="http://schemas.openxmlformats.org/officeDocument/2006/relationships/oleObject" Target="../embeddings/oleObject51.bin"/><Relationship Id="rId2" Type="http://schemas.openxmlformats.org/officeDocument/2006/relationships/oleObject" Target="../embeddings/oleObject50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png"/><Relationship Id="rId10" Type="http://schemas.openxmlformats.org/officeDocument/2006/relationships/image" Target="../media/image53.wmf"/><Relationship Id="rId4" Type="http://schemas.openxmlformats.org/officeDocument/2006/relationships/customXml" Target="../ink/ink1.xml"/><Relationship Id="rId9" Type="http://schemas.openxmlformats.org/officeDocument/2006/relationships/oleObject" Target="../embeddings/oleObject52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6.bin"/><Relationship Id="rId13" Type="http://schemas.openxmlformats.org/officeDocument/2006/relationships/image" Target="../media/image59.wmf"/><Relationship Id="rId18" Type="http://schemas.openxmlformats.org/officeDocument/2006/relationships/oleObject" Target="../embeddings/oleObject61.bin"/><Relationship Id="rId3" Type="http://schemas.openxmlformats.org/officeDocument/2006/relationships/image" Target="../media/image54.wmf"/><Relationship Id="rId21" Type="http://schemas.openxmlformats.org/officeDocument/2006/relationships/image" Target="../media/image63.wmf"/><Relationship Id="rId7" Type="http://schemas.openxmlformats.org/officeDocument/2006/relationships/image" Target="../media/image56.wmf"/><Relationship Id="rId12" Type="http://schemas.openxmlformats.org/officeDocument/2006/relationships/oleObject" Target="../embeddings/oleObject58.bin"/><Relationship Id="rId17" Type="http://schemas.openxmlformats.org/officeDocument/2006/relationships/image" Target="../media/image61.wmf"/><Relationship Id="rId2" Type="http://schemas.openxmlformats.org/officeDocument/2006/relationships/oleObject" Target="../embeddings/oleObject53.bin"/><Relationship Id="rId16" Type="http://schemas.openxmlformats.org/officeDocument/2006/relationships/oleObject" Target="../embeddings/oleObject60.bin"/><Relationship Id="rId20" Type="http://schemas.openxmlformats.org/officeDocument/2006/relationships/oleObject" Target="../embeddings/oleObject62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55.bin"/><Relationship Id="rId11" Type="http://schemas.openxmlformats.org/officeDocument/2006/relationships/image" Target="../media/image58.wmf"/><Relationship Id="rId5" Type="http://schemas.openxmlformats.org/officeDocument/2006/relationships/image" Target="../media/image55.wmf"/><Relationship Id="rId15" Type="http://schemas.openxmlformats.org/officeDocument/2006/relationships/image" Target="../media/image60.wmf"/><Relationship Id="rId23" Type="http://schemas.openxmlformats.org/officeDocument/2006/relationships/image" Target="../media/image64.wmf"/><Relationship Id="rId10" Type="http://schemas.openxmlformats.org/officeDocument/2006/relationships/oleObject" Target="../embeddings/oleObject57.bin"/><Relationship Id="rId19" Type="http://schemas.openxmlformats.org/officeDocument/2006/relationships/image" Target="../media/image62.wmf"/><Relationship Id="rId4" Type="http://schemas.openxmlformats.org/officeDocument/2006/relationships/oleObject" Target="../embeddings/oleObject54.bin"/><Relationship Id="rId9" Type="http://schemas.openxmlformats.org/officeDocument/2006/relationships/image" Target="../media/image57.wmf"/><Relationship Id="rId14" Type="http://schemas.openxmlformats.org/officeDocument/2006/relationships/oleObject" Target="../embeddings/oleObject59.bin"/><Relationship Id="rId22" Type="http://schemas.openxmlformats.org/officeDocument/2006/relationships/oleObject" Target="../embeddings/oleObject63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7.bin"/><Relationship Id="rId13" Type="http://schemas.openxmlformats.org/officeDocument/2006/relationships/image" Target="../media/image70.wmf"/><Relationship Id="rId18" Type="http://schemas.openxmlformats.org/officeDocument/2006/relationships/oleObject" Target="../embeddings/oleObject72.bin"/><Relationship Id="rId3" Type="http://schemas.openxmlformats.org/officeDocument/2006/relationships/image" Target="../media/image65.wmf"/><Relationship Id="rId21" Type="http://schemas.openxmlformats.org/officeDocument/2006/relationships/image" Target="../media/image74.wmf"/><Relationship Id="rId7" Type="http://schemas.openxmlformats.org/officeDocument/2006/relationships/image" Target="../media/image67.wmf"/><Relationship Id="rId12" Type="http://schemas.openxmlformats.org/officeDocument/2006/relationships/oleObject" Target="../embeddings/oleObject69.bin"/><Relationship Id="rId17" Type="http://schemas.openxmlformats.org/officeDocument/2006/relationships/image" Target="../media/image72.wmf"/><Relationship Id="rId2" Type="http://schemas.openxmlformats.org/officeDocument/2006/relationships/oleObject" Target="../embeddings/oleObject64.bin"/><Relationship Id="rId16" Type="http://schemas.openxmlformats.org/officeDocument/2006/relationships/oleObject" Target="../embeddings/oleObject71.bin"/><Relationship Id="rId20" Type="http://schemas.openxmlformats.org/officeDocument/2006/relationships/oleObject" Target="../embeddings/oleObject73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66.bin"/><Relationship Id="rId11" Type="http://schemas.openxmlformats.org/officeDocument/2006/relationships/image" Target="../media/image69.wmf"/><Relationship Id="rId5" Type="http://schemas.openxmlformats.org/officeDocument/2006/relationships/image" Target="../media/image66.wmf"/><Relationship Id="rId15" Type="http://schemas.openxmlformats.org/officeDocument/2006/relationships/image" Target="../media/image71.wmf"/><Relationship Id="rId23" Type="http://schemas.openxmlformats.org/officeDocument/2006/relationships/image" Target="../media/image75.wmf"/><Relationship Id="rId10" Type="http://schemas.openxmlformats.org/officeDocument/2006/relationships/oleObject" Target="../embeddings/oleObject68.bin"/><Relationship Id="rId19" Type="http://schemas.openxmlformats.org/officeDocument/2006/relationships/image" Target="../media/image73.wmf"/><Relationship Id="rId4" Type="http://schemas.openxmlformats.org/officeDocument/2006/relationships/oleObject" Target="../embeddings/oleObject65.bin"/><Relationship Id="rId9" Type="http://schemas.openxmlformats.org/officeDocument/2006/relationships/image" Target="../media/image68.wmf"/><Relationship Id="rId14" Type="http://schemas.openxmlformats.org/officeDocument/2006/relationships/oleObject" Target="../embeddings/oleObject70.bin"/><Relationship Id="rId22" Type="http://schemas.openxmlformats.org/officeDocument/2006/relationships/oleObject" Target="../embeddings/oleObject74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8.bin"/><Relationship Id="rId13" Type="http://schemas.openxmlformats.org/officeDocument/2006/relationships/image" Target="../media/image81.wmf"/><Relationship Id="rId3" Type="http://schemas.openxmlformats.org/officeDocument/2006/relationships/image" Target="../media/image76.wmf"/><Relationship Id="rId7" Type="http://schemas.openxmlformats.org/officeDocument/2006/relationships/image" Target="../media/image78.wmf"/><Relationship Id="rId12" Type="http://schemas.openxmlformats.org/officeDocument/2006/relationships/oleObject" Target="../embeddings/oleObject80.bin"/><Relationship Id="rId2" Type="http://schemas.openxmlformats.org/officeDocument/2006/relationships/oleObject" Target="../embeddings/oleObject75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77.bin"/><Relationship Id="rId11" Type="http://schemas.openxmlformats.org/officeDocument/2006/relationships/image" Target="../media/image80.wmf"/><Relationship Id="rId5" Type="http://schemas.openxmlformats.org/officeDocument/2006/relationships/image" Target="../media/image77.wmf"/><Relationship Id="rId10" Type="http://schemas.openxmlformats.org/officeDocument/2006/relationships/oleObject" Target="../embeddings/oleObject79.bin"/><Relationship Id="rId4" Type="http://schemas.openxmlformats.org/officeDocument/2006/relationships/oleObject" Target="../embeddings/oleObject76.bin"/><Relationship Id="rId9" Type="http://schemas.openxmlformats.org/officeDocument/2006/relationships/image" Target="../media/image79.wmf"/></Relationships>
</file>

<file path=ppt/slides/_rels/slide1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87.wmf"/><Relationship Id="rId18" Type="http://schemas.openxmlformats.org/officeDocument/2006/relationships/oleObject" Target="../embeddings/oleObject89.bin"/><Relationship Id="rId26" Type="http://schemas.openxmlformats.org/officeDocument/2006/relationships/oleObject" Target="../embeddings/oleObject93.bin"/><Relationship Id="rId3" Type="http://schemas.openxmlformats.org/officeDocument/2006/relationships/image" Target="../media/image82.wmf"/><Relationship Id="rId21" Type="http://schemas.openxmlformats.org/officeDocument/2006/relationships/image" Target="../media/image91.wmf"/><Relationship Id="rId34" Type="http://schemas.openxmlformats.org/officeDocument/2006/relationships/oleObject" Target="../embeddings/oleObject97.bin"/><Relationship Id="rId7" Type="http://schemas.openxmlformats.org/officeDocument/2006/relationships/image" Target="../media/image84.wmf"/><Relationship Id="rId12" Type="http://schemas.openxmlformats.org/officeDocument/2006/relationships/oleObject" Target="../embeddings/oleObject86.bin"/><Relationship Id="rId17" Type="http://schemas.openxmlformats.org/officeDocument/2006/relationships/image" Target="../media/image89.wmf"/><Relationship Id="rId25" Type="http://schemas.openxmlformats.org/officeDocument/2006/relationships/image" Target="../media/image93.wmf"/><Relationship Id="rId33" Type="http://schemas.openxmlformats.org/officeDocument/2006/relationships/image" Target="../media/image97.wmf"/><Relationship Id="rId2" Type="http://schemas.openxmlformats.org/officeDocument/2006/relationships/oleObject" Target="../embeddings/oleObject81.bin"/><Relationship Id="rId16" Type="http://schemas.openxmlformats.org/officeDocument/2006/relationships/oleObject" Target="../embeddings/oleObject88.bin"/><Relationship Id="rId20" Type="http://schemas.openxmlformats.org/officeDocument/2006/relationships/oleObject" Target="../embeddings/oleObject90.bin"/><Relationship Id="rId29" Type="http://schemas.openxmlformats.org/officeDocument/2006/relationships/image" Target="../media/image95.wmf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83.bin"/><Relationship Id="rId11" Type="http://schemas.openxmlformats.org/officeDocument/2006/relationships/image" Target="../media/image86.wmf"/><Relationship Id="rId24" Type="http://schemas.openxmlformats.org/officeDocument/2006/relationships/oleObject" Target="../embeddings/oleObject92.bin"/><Relationship Id="rId32" Type="http://schemas.openxmlformats.org/officeDocument/2006/relationships/oleObject" Target="../embeddings/oleObject96.bin"/><Relationship Id="rId5" Type="http://schemas.openxmlformats.org/officeDocument/2006/relationships/image" Target="../media/image83.wmf"/><Relationship Id="rId15" Type="http://schemas.openxmlformats.org/officeDocument/2006/relationships/image" Target="../media/image88.wmf"/><Relationship Id="rId23" Type="http://schemas.openxmlformats.org/officeDocument/2006/relationships/image" Target="../media/image92.wmf"/><Relationship Id="rId28" Type="http://schemas.openxmlformats.org/officeDocument/2006/relationships/oleObject" Target="../embeddings/oleObject94.bin"/><Relationship Id="rId10" Type="http://schemas.openxmlformats.org/officeDocument/2006/relationships/oleObject" Target="../embeddings/oleObject85.bin"/><Relationship Id="rId19" Type="http://schemas.openxmlformats.org/officeDocument/2006/relationships/image" Target="../media/image90.wmf"/><Relationship Id="rId31" Type="http://schemas.openxmlformats.org/officeDocument/2006/relationships/image" Target="../media/image96.wmf"/><Relationship Id="rId4" Type="http://schemas.openxmlformats.org/officeDocument/2006/relationships/oleObject" Target="../embeddings/oleObject82.bin"/><Relationship Id="rId9" Type="http://schemas.openxmlformats.org/officeDocument/2006/relationships/image" Target="../media/image85.wmf"/><Relationship Id="rId14" Type="http://schemas.openxmlformats.org/officeDocument/2006/relationships/oleObject" Target="../embeddings/oleObject87.bin"/><Relationship Id="rId22" Type="http://schemas.openxmlformats.org/officeDocument/2006/relationships/oleObject" Target="../embeddings/oleObject91.bin"/><Relationship Id="rId27" Type="http://schemas.openxmlformats.org/officeDocument/2006/relationships/image" Target="../media/image94.wmf"/><Relationship Id="rId30" Type="http://schemas.openxmlformats.org/officeDocument/2006/relationships/oleObject" Target="../embeddings/oleObject95.bin"/><Relationship Id="rId35" Type="http://schemas.openxmlformats.org/officeDocument/2006/relationships/image" Target="../media/image98.wmf"/><Relationship Id="rId8" Type="http://schemas.openxmlformats.org/officeDocument/2006/relationships/oleObject" Target="../embeddings/oleObject84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wmf"/><Relationship Id="rId2" Type="http://schemas.openxmlformats.org/officeDocument/2006/relationships/oleObject" Target="../embeddings/oleObject98.bin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0.wmf"/><Relationship Id="rId4" Type="http://schemas.openxmlformats.org/officeDocument/2006/relationships/oleObject" Target="../embeddings/oleObject99.bin"/></Relationships>
</file>

<file path=ppt/slides/_rels/slide1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11.png"/><Relationship Id="rId3" Type="http://schemas.openxmlformats.org/officeDocument/2006/relationships/oleObject" Target="../embeddings/oleObject99.bin"/><Relationship Id="rId7" Type="http://schemas.openxmlformats.org/officeDocument/2006/relationships/customXml" Target="../ink/ink2.xml"/><Relationship Id="rId12" Type="http://schemas.openxmlformats.org/officeDocument/2006/relationships/customXml" Target="../ink/ink3.xml"/><Relationship Id="rId17" Type="http://schemas.openxmlformats.org/officeDocument/2006/relationships/image" Target="../media/image104.wmf"/><Relationship Id="rId2" Type="http://schemas.openxmlformats.org/officeDocument/2006/relationships/notesSlide" Target="../notesSlides/notesSlide1.xml"/><Relationship Id="rId16" Type="http://schemas.openxmlformats.org/officeDocument/2006/relationships/oleObject" Target="../embeddings/oleObject103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1.wmf"/><Relationship Id="rId11" Type="http://schemas.openxmlformats.org/officeDocument/2006/relationships/image" Target="../media/image102.wmf"/><Relationship Id="rId5" Type="http://schemas.openxmlformats.org/officeDocument/2006/relationships/oleObject" Target="../embeddings/oleObject100.bin"/><Relationship Id="rId15" Type="http://schemas.openxmlformats.org/officeDocument/2006/relationships/image" Target="../media/image103.wmf"/><Relationship Id="rId10" Type="http://schemas.openxmlformats.org/officeDocument/2006/relationships/oleObject" Target="../embeddings/oleObject101.bin"/><Relationship Id="rId4" Type="http://schemas.openxmlformats.org/officeDocument/2006/relationships/image" Target="../media/image100.wmf"/><Relationship Id="rId9" Type="http://schemas.openxmlformats.org/officeDocument/2006/relationships/image" Target="../media/image110.png"/><Relationship Id="rId14" Type="http://schemas.openxmlformats.org/officeDocument/2006/relationships/oleObject" Target="../embeddings/oleObject102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7.png"/><Relationship Id="rId13" Type="http://schemas.openxmlformats.org/officeDocument/2006/relationships/oleObject" Target="../embeddings/oleObject106.bin"/><Relationship Id="rId18" Type="http://schemas.openxmlformats.org/officeDocument/2006/relationships/image" Target="../media/image109.wmf"/><Relationship Id="rId3" Type="http://schemas.openxmlformats.org/officeDocument/2006/relationships/image" Target="../media/image100.wmf"/><Relationship Id="rId12" Type="http://schemas.openxmlformats.org/officeDocument/2006/relationships/image" Target="../media/image118.png"/><Relationship Id="rId17" Type="http://schemas.openxmlformats.org/officeDocument/2006/relationships/oleObject" Target="../embeddings/oleObject108.bin"/><Relationship Id="rId2" Type="http://schemas.openxmlformats.org/officeDocument/2006/relationships/oleObject" Target="../embeddings/oleObject99.bin"/><Relationship Id="rId16" Type="http://schemas.openxmlformats.org/officeDocument/2006/relationships/image" Target="../media/image108.wmf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4.xml"/><Relationship Id="rId11" Type="http://schemas.openxmlformats.org/officeDocument/2006/relationships/customXml" Target="../ink/ink5.xml"/><Relationship Id="rId5" Type="http://schemas.openxmlformats.org/officeDocument/2006/relationships/image" Target="../media/image105.wmf"/><Relationship Id="rId15" Type="http://schemas.openxmlformats.org/officeDocument/2006/relationships/oleObject" Target="../embeddings/oleObject107.bin"/><Relationship Id="rId10" Type="http://schemas.openxmlformats.org/officeDocument/2006/relationships/image" Target="../media/image106.wmf"/><Relationship Id="rId4" Type="http://schemas.openxmlformats.org/officeDocument/2006/relationships/oleObject" Target="../embeddings/oleObject104.bin"/><Relationship Id="rId9" Type="http://schemas.openxmlformats.org/officeDocument/2006/relationships/oleObject" Target="../embeddings/oleObject105.bin"/><Relationship Id="rId14" Type="http://schemas.openxmlformats.org/officeDocument/2006/relationships/image" Target="../media/image107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1.bin"/><Relationship Id="rId3" Type="http://schemas.openxmlformats.org/officeDocument/2006/relationships/image" Target="../media/image100.wmf"/><Relationship Id="rId7" Type="http://schemas.openxmlformats.org/officeDocument/2006/relationships/image" Target="../media/image111.wmf"/><Relationship Id="rId2" Type="http://schemas.openxmlformats.org/officeDocument/2006/relationships/oleObject" Target="../embeddings/oleObject99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10.bin"/><Relationship Id="rId11" Type="http://schemas.openxmlformats.org/officeDocument/2006/relationships/image" Target="../media/image113.wmf"/><Relationship Id="rId5" Type="http://schemas.openxmlformats.org/officeDocument/2006/relationships/image" Target="../media/image110.wmf"/><Relationship Id="rId10" Type="http://schemas.openxmlformats.org/officeDocument/2006/relationships/oleObject" Target="../embeddings/oleObject112.bin"/><Relationship Id="rId4" Type="http://schemas.openxmlformats.org/officeDocument/2006/relationships/oleObject" Target="../embeddings/oleObject109.bin"/><Relationship Id="rId9" Type="http://schemas.openxmlformats.org/officeDocument/2006/relationships/image" Target="../media/image112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4.bin"/><Relationship Id="rId3" Type="http://schemas.openxmlformats.org/officeDocument/2006/relationships/image" Target="../media/image100.wmf"/><Relationship Id="rId7" Type="http://schemas.openxmlformats.org/officeDocument/2006/relationships/image" Target="../media/image114.wmf"/><Relationship Id="rId2" Type="http://schemas.openxmlformats.org/officeDocument/2006/relationships/oleObject" Target="../embeddings/oleObject99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13.bin"/><Relationship Id="rId11" Type="http://schemas.openxmlformats.org/officeDocument/2006/relationships/image" Target="../media/image116.wmf"/><Relationship Id="rId5" Type="http://schemas.openxmlformats.org/officeDocument/2006/relationships/image" Target="../media/image113.wmf"/><Relationship Id="rId10" Type="http://schemas.openxmlformats.org/officeDocument/2006/relationships/oleObject" Target="../embeddings/oleObject115.bin"/><Relationship Id="rId4" Type="http://schemas.openxmlformats.org/officeDocument/2006/relationships/oleObject" Target="../embeddings/oleObject112.bin"/><Relationship Id="rId9" Type="http://schemas.openxmlformats.org/officeDocument/2006/relationships/image" Target="../media/image115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oleObject" Target="../embeddings/oleObject116.bin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7" Type="http://schemas.openxmlformats.org/officeDocument/2006/relationships/image" Target="../media/image6.w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5.wmf"/><Relationship Id="rId4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13" Type="http://schemas.openxmlformats.org/officeDocument/2006/relationships/image" Target="../media/image12.wmf"/><Relationship Id="rId18" Type="http://schemas.openxmlformats.org/officeDocument/2006/relationships/oleObject" Target="../embeddings/oleObject14.bin"/><Relationship Id="rId3" Type="http://schemas.openxmlformats.org/officeDocument/2006/relationships/image" Target="../media/image7.wmf"/><Relationship Id="rId21" Type="http://schemas.openxmlformats.org/officeDocument/2006/relationships/image" Target="../media/image16.wmf"/><Relationship Id="rId7" Type="http://schemas.openxmlformats.org/officeDocument/2006/relationships/image" Target="../media/image9.wmf"/><Relationship Id="rId12" Type="http://schemas.openxmlformats.org/officeDocument/2006/relationships/oleObject" Target="../embeddings/oleObject11.bin"/><Relationship Id="rId17" Type="http://schemas.openxmlformats.org/officeDocument/2006/relationships/image" Target="../media/image14.wmf"/><Relationship Id="rId2" Type="http://schemas.openxmlformats.org/officeDocument/2006/relationships/oleObject" Target="../embeddings/oleObject6.bin"/><Relationship Id="rId16" Type="http://schemas.openxmlformats.org/officeDocument/2006/relationships/oleObject" Target="../embeddings/oleObject13.bin"/><Relationship Id="rId20" Type="http://schemas.openxmlformats.org/officeDocument/2006/relationships/oleObject" Target="../embeddings/oleObject15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8.bin"/><Relationship Id="rId11" Type="http://schemas.openxmlformats.org/officeDocument/2006/relationships/image" Target="../media/image11.wmf"/><Relationship Id="rId5" Type="http://schemas.openxmlformats.org/officeDocument/2006/relationships/image" Target="../media/image8.wmf"/><Relationship Id="rId15" Type="http://schemas.openxmlformats.org/officeDocument/2006/relationships/image" Target="../media/image13.wmf"/><Relationship Id="rId23" Type="http://schemas.openxmlformats.org/officeDocument/2006/relationships/image" Target="../media/image17.wmf"/><Relationship Id="rId10" Type="http://schemas.openxmlformats.org/officeDocument/2006/relationships/oleObject" Target="../embeddings/oleObject10.bin"/><Relationship Id="rId19" Type="http://schemas.openxmlformats.org/officeDocument/2006/relationships/image" Target="../media/image15.wmf"/><Relationship Id="rId4" Type="http://schemas.openxmlformats.org/officeDocument/2006/relationships/oleObject" Target="../embeddings/oleObject7.bin"/><Relationship Id="rId9" Type="http://schemas.openxmlformats.org/officeDocument/2006/relationships/image" Target="../media/image10.wmf"/><Relationship Id="rId14" Type="http://schemas.openxmlformats.org/officeDocument/2006/relationships/oleObject" Target="../embeddings/oleObject12.bin"/><Relationship Id="rId22" Type="http://schemas.openxmlformats.org/officeDocument/2006/relationships/oleObject" Target="../embeddings/oleObject16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13" Type="http://schemas.openxmlformats.org/officeDocument/2006/relationships/image" Target="../media/image23.wmf"/><Relationship Id="rId18" Type="http://schemas.openxmlformats.org/officeDocument/2006/relationships/oleObject" Target="../embeddings/oleObject25.bin"/><Relationship Id="rId3" Type="http://schemas.openxmlformats.org/officeDocument/2006/relationships/image" Target="../media/image18.wmf"/><Relationship Id="rId21" Type="http://schemas.openxmlformats.org/officeDocument/2006/relationships/image" Target="../media/image27.wmf"/><Relationship Id="rId7" Type="http://schemas.openxmlformats.org/officeDocument/2006/relationships/image" Target="../media/image20.wmf"/><Relationship Id="rId12" Type="http://schemas.openxmlformats.org/officeDocument/2006/relationships/oleObject" Target="../embeddings/oleObject22.bin"/><Relationship Id="rId17" Type="http://schemas.openxmlformats.org/officeDocument/2006/relationships/image" Target="../media/image25.wmf"/><Relationship Id="rId2" Type="http://schemas.openxmlformats.org/officeDocument/2006/relationships/oleObject" Target="../embeddings/oleObject17.bin"/><Relationship Id="rId16" Type="http://schemas.openxmlformats.org/officeDocument/2006/relationships/oleObject" Target="../embeddings/oleObject24.bin"/><Relationship Id="rId20" Type="http://schemas.openxmlformats.org/officeDocument/2006/relationships/oleObject" Target="../embeddings/oleObject26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9.bin"/><Relationship Id="rId11" Type="http://schemas.openxmlformats.org/officeDocument/2006/relationships/image" Target="../media/image22.wmf"/><Relationship Id="rId5" Type="http://schemas.openxmlformats.org/officeDocument/2006/relationships/image" Target="../media/image19.wmf"/><Relationship Id="rId15" Type="http://schemas.openxmlformats.org/officeDocument/2006/relationships/image" Target="../media/image24.wmf"/><Relationship Id="rId10" Type="http://schemas.openxmlformats.org/officeDocument/2006/relationships/oleObject" Target="../embeddings/oleObject21.bin"/><Relationship Id="rId19" Type="http://schemas.openxmlformats.org/officeDocument/2006/relationships/image" Target="../media/image26.wmf"/><Relationship Id="rId4" Type="http://schemas.openxmlformats.org/officeDocument/2006/relationships/oleObject" Target="../embeddings/oleObject18.bin"/><Relationship Id="rId9" Type="http://schemas.openxmlformats.org/officeDocument/2006/relationships/image" Target="../media/image21.wmf"/><Relationship Id="rId14" Type="http://schemas.openxmlformats.org/officeDocument/2006/relationships/oleObject" Target="../embeddings/oleObject23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9.bin"/><Relationship Id="rId13" Type="http://schemas.openxmlformats.org/officeDocument/2006/relationships/image" Target="../media/image32.wmf"/><Relationship Id="rId18" Type="http://schemas.openxmlformats.org/officeDocument/2006/relationships/oleObject" Target="../embeddings/oleObject34.bin"/><Relationship Id="rId3" Type="http://schemas.openxmlformats.org/officeDocument/2006/relationships/image" Target="../media/image19.wmf"/><Relationship Id="rId21" Type="http://schemas.openxmlformats.org/officeDocument/2006/relationships/image" Target="../media/image36.wmf"/><Relationship Id="rId7" Type="http://schemas.openxmlformats.org/officeDocument/2006/relationships/image" Target="../media/image29.wmf"/><Relationship Id="rId12" Type="http://schemas.openxmlformats.org/officeDocument/2006/relationships/oleObject" Target="../embeddings/oleObject31.bin"/><Relationship Id="rId17" Type="http://schemas.openxmlformats.org/officeDocument/2006/relationships/image" Target="../media/image34.wmf"/><Relationship Id="rId2" Type="http://schemas.openxmlformats.org/officeDocument/2006/relationships/oleObject" Target="../embeddings/oleObject18.bin"/><Relationship Id="rId16" Type="http://schemas.openxmlformats.org/officeDocument/2006/relationships/oleObject" Target="../embeddings/oleObject33.bin"/><Relationship Id="rId20" Type="http://schemas.openxmlformats.org/officeDocument/2006/relationships/oleObject" Target="../embeddings/oleObject35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28.bin"/><Relationship Id="rId11" Type="http://schemas.openxmlformats.org/officeDocument/2006/relationships/image" Target="../media/image31.wmf"/><Relationship Id="rId5" Type="http://schemas.openxmlformats.org/officeDocument/2006/relationships/image" Target="../media/image28.wmf"/><Relationship Id="rId15" Type="http://schemas.openxmlformats.org/officeDocument/2006/relationships/image" Target="../media/image33.wmf"/><Relationship Id="rId10" Type="http://schemas.openxmlformats.org/officeDocument/2006/relationships/oleObject" Target="../embeddings/oleObject30.bin"/><Relationship Id="rId19" Type="http://schemas.openxmlformats.org/officeDocument/2006/relationships/image" Target="../media/image35.wmf"/><Relationship Id="rId4" Type="http://schemas.openxmlformats.org/officeDocument/2006/relationships/oleObject" Target="../embeddings/oleObject27.bin"/><Relationship Id="rId9" Type="http://schemas.openxmlformats.org/officeDocument/2006/relationships/image" Target="../media/image30.wmf"/><Relationship Id="rId14" Type="http://schemas.openxmlformats.org/officeDocument/2006/relationships/oleObject" Target="../embeddings/oleObject32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8.bin"/><Relationship Id="rId13" Type="http://schemas.openxmlformats.org/officeDocument/2006/relationships/image" Target="../media/image40.wmf"/><Relationship Id="rId3" Type="http://schemas.openxmlformats.org/officeDocument/2006/relationships/image" Target="../media/image19.wmf"/><Relationship Id="rId7" Type="http://schemas.openxmlformats.org/officeDocument/2006/relationships/image" Target="../media/image38.wmf"/><Relationship Id="rId12" Type="http://schemas.openxmlformats.org/officeDocument/2006/relationships/oleObject" Target="../embeddings/oleObject39.bin"/><Relationship Id="rId2" Type="http://schemas.openxmlformats.org/officeDocument/2006/relationships/oleObject" Target="../embeddings/oleObject18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37.bin"/><Relationship Id="rId11" Type="http://schemas.openxmlformats.org/officeDocument/2006/relationships/image" Target="../media/image34.wmf"/><Relationship Id="rId5" Type="http://schemas.openxmlformats.org/officeDocument/2006/relationships/image" Target="../media/image37.wmf"/><Relationship Id="rId15" Type="http://schemas.openxmlformats.org/officeDocument/2006/relationships/image" Target="../media/image41.wmf"/><Relationship Id="rId10" Type="http://schemas.openxmlformats.org/officeDocument/2006/relationships/oleObject" Target="../embeddings/oleObject33.bin"/><Relationship Id="rId4" Type="http://schemas.openxmlformats.org/officeDocument/2006/relationships/oleObject" Target="../embeddings/oleObject36.bin"/><Relationship Id="rId9" Type="http://schemas.openxmlformats.org/officeDocument/2006/relationships/image" Target="../media/image39.wmf"/><Relationship Id="rId14" Type="http://schemas.openxmlformats.org/officeDocument/2006/relationships/oleObject" Target="../embeddings/oleObject40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4.bin"/><Relationship Id="rId3" Type="http://schemas.openxmlformats.org/officeDocument/2006/relationships/image" Target="../media/image42.wmf"/><Relationship Id="rId7" Type="http://schemas.openxmlformats.org/officeDocument/2006/relationships/image" Target="../media/image44.wmf"/><Relationship Id="rId2" Type="http://schemas.openxmlformats.org/officeDocument/2006/relationships/oleObject" Target="../embeddings/oleObject41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43.bin"/><Relationship Id="rId5" Type="http://schemas.openxmlformats.org/officeDocument/2006/relationships/image" Target="../media/image43.wmf"/><Relationship Id="rId4" Type="http://schemas.openxmlformats.org/officeDocument/2006/relationships/oleObject" Target="../embeddings/oleObject42.bin"/><Relationship Id="rId9" Type="http://schemas.openxmlformats.org/officeDocument/2006/relationships/image" Target="../media/image45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oleObject" Target="../embeddings/oleObject45.bin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DE9DE4-2FF4-4E9C-833F-B8670044DA81}"/>
              </a:ext>
            </a:extLst>
          </p:cNvPr>
          <p:cNvSpPr txBox="1">
            <a:spLocks/>
          </p:cNvSpPr>
          <p:nvPr/>
        </p:nvSpPr>
        <p:spPr>
          <a:xfrm>
            <a:off x="4430172" y="264949"/>
            <a:ext cx="2873071" cy="597107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B.2 Capacitors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B20AEA48-5639-4230-8A8F-2605AFB3966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9968480"/>
              </p:ext>
            </p:extLst>
          </p:nvPr>
        </p:nvGraphicFramePr>
        <p:xfrm>
          <a:off x="7583212" y="3929063"/>
          <a:ext cx="4356100" cy="2560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3764160" imgH="2293560" progId="Paint.Picture">
                  <p:embed/>
                </p:oleObj>
              </mc:Choice>
              <mc:Fallback>
                <p:oleObj name="Bitmap Image" r:id="rId2" imgW="3764160" imgH="2293560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83212" y="3929063"/>
                        <a:ext cx="4356100" cy="25606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3A4F1C2C-D1F3-43F3-AF27-BD3C779E07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7790" y="1181620"/>
            <a:ext cx="3779671" cy="251408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8C9FD39-F37F-4E05-9C30-459D51FA6AEF}"/>
              </a:ext>
            </a:extLst>
          </p:cNvPr>
          <p:cNvSpPr txBox="1"/>
          <p:nvPr/>
        </p:nvSpPr>
        <p:spPr>
          <a:xfrm>
            <a:off x="500670" y="1093732"/>
            <a:ext cx="680257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Capacitors are devices that store electric potential energy for later use.  The disadvantage they have w/r to batteries is their relatively short lifespan – they have to be continually recharged.  But an advantage is that multiple capacitors can be charged by a single battery, and these capacitors can then be combined to deliver low voltage power for a relatively long time (less time than the battery though), or combined differently to deliver a lot of power at a much higher voltage than the battery could do itself. 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15F9CF2-B290-45D1-BFEA-2B3CA39C750A}"/>
              </a:ext>
            </a:extLst>
          </p:cNvPr>
          <p:cNvSpPr/>
          <p:nvPr/>
        </p:nvSpPr>
        <p:spPr>
          <a:xfrm>
            <a:off x="500670" y="4470717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Most capacitors take a cylindrical shape, which we’ll look at later, but the archetypal parallel-plate capacitor is easiest to analyze, and doesn’t sacrifice any relevant details.  They consist</a:t>
            </a:r>
          </a:p>
          <a:p>
            <a:r>
              <a:rPr lang="en-US" dirty="0"/>
              <a:t>of two metal plates, usually filled with a  dielectric in between.</a:t>
            </a:r>
          </a:p>
          <a:p>
            <a:r>
              <a:rPr lang="en-US" dirty="0"/>
              <a:t>And then it’s connected to a battery which will charge it.</a:t>
            </a:r>
          </a:p>
        </p:txBody>
      </p:sp>
    </p:spTree>
    <p:extLst>
      <p:ext uri="{BB962C8B-B14F-4D97-AF65-F5344CB8AC3E}">
        <p14:creationId xmlns:p14="http://schemas.microsoft.com/office/powerpoint/2010/main" val="16765698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4C10A440-B880-455D-88CE-7ED7E107EA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46235" y="183873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8486FF0-2C8E-4537-9620-52CB168488AF}"/>
              </a:ext>
            </a:extLst>
          </p:cNvPr>
          <p:cNvSpPr txBox="1">
            <a:spLocks/>
          </p:cNvSpPr>
          <p:nvPr/>
        </p:nvSpPr>
        <p:spPr>
          <a:xfrm>
            <a:off x="4519072" y="328688"/>
            <a:ext cx="2873071" cy="597107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B.2 Capacitors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444480-A1DC-4BAF-B042-CD6E00A6352C}"/>
              </a:ext>
            </a:extLst>
          </p:cNvPr>
          <p:cNvSpPr txBox="1"/>
          <p:nvPr/>
        </p:nvSpPr>
        <p:spPr>
          <a:xfrm>
            <a:off x="393766" y="3463800"/>
            <a:ext cx="3225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Which capacitors are in parallel?</a:t>
            </a: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1EE02662-4DE3-4A0D-B559-B55347C9EE8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3723497"/>
              </p:ext>
            </p:extLst>
          </p:nvPr>
        </p:nvGraphicFramePr>
        <p:xfrm>
          <a:off x="7311886" y="3167934"/>
          <a:ext cx="4383157" cy="34136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1722269" imgH="1340952" progId="Paint.Picture">
                  <p:embed/>
                </p:oleObj>
              </mc:Choice>
              <mc:Fallback>
                <p:oleObj name="Bitmap Image" r:id="rId2" imgW="1722269" imgH="1340952" progId="Paint.Picture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6B780D8E-EB15-4DD1-B911-4B2293848A2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1886" y="3167934"/>
                        <a:ext cx="4383157" cy="341361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B88306DD-DD8C-4670-BB0A-9417568820A6}"/>
              </a:ext>
            </a:extLst>
          </p:cNvPr>
          <p:cNvSpPr txBox="1"/>
          <p:nvPr/>
        </p:nvSpPr>
        <p:spPr>
          <a:xfrm>
            <a:off x="462203" y="3833132"/>
            <a:ext cx="10486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  <a:r>
              <a:rPr lang="en-US" baseline="-25000" dirty="0"/>
              <a:t>4</a:t>
            </a:r>
            <a:r>
              <a:rPr lang="en-US" dirty="0"/>
              <a:t> and C</a:t>
            </a:r>
            <a:r>
              <a:rPr lang="en-US" baseline="-25000" dirty="0"/>
              <a:t>5</a:t>
            </a:r>
            <a:endParaRPr lang="en-US" dirty="0"/>
          </a:p>
          <a:p>
            <a:r>
              <a:rPr lang="en-US" dirty="0"/>
              <a:t>C</a:t>
            </a:r>
            <a:r>
              <a:rPr lang="en-US" baseline="-25000" dirty="0"/>
              <a:t>3</a:t>
            </a:r>
            <a:r>
              <a:rPr lang="en-US" dirty="0"/>
              <a:t> and C</a:t>
            </a:r>
            <a:r>
              <a:rPr lang="en-US" baseline="-25000" dirty="0"/>
              <a:t>8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543781-C944-4E6B-A898-60354296BF87}"/>
              </a:ext>
            </a:extLst>
          </p:cNvPr>
          <p:cNvSpPr txBox="1"/>
          <p:nvPr/>
        </p:nvSpPr>
        <p:spPr>
          <a:xfrm>
            <a:off x="370158" y="4710874"/>
            <a:ext cx="3076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Which capacitors are in series?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446D393-A2BE-4D34-B60B-F7A5107299DB}"/>
              </a:ext>
            </a:extLst>
          </p:cNvPr>
          <p:cNvSpPr txBox="1"/>
          <p:nvPr/>
        </p:nvSpPr>
        <p:spPr>
          <a:xfrm>
            <a:off x="435753" y="5180913"/>
            <a:ext cx="11015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  <a:r>
              <a:rPr lang="en-US" baseline="-25000" dirty="0"/>
              <a:t>1</a:t>
            </a:r>
            <a:r>
              <a:rPr lang="en-US" dirty="0"/>
              <a:t> and C</a:t>
            </a:r>
            <a:r>
              <a:rPr lang="en-US" baseline="-25000" dirty="0"/>
              <a:t>2</a:t>
            </a:r>
            <a:r>
              <a:rPr lang="en-US" dirty="0"/>
              <a:t> </a:t>
            </a:r>
          </a:p>
          <a:p>
            <a:r>
              <a:rPr lang="en-US" dirty="0"/>
              <a:t>C</a:t>
            </a:r>
            <a:r>
              <a:rPr lang="en-US" baseline="-25000" dirty="0"/>
              <a:t>6</a:t>
            </a:r>
            <a:r>
              <a:rPr lang="en-US" dirty="0"/>
              <a:t> and C</a:t>
            </a:r>
            <a:r>
              <a:rPr lang="en-US" baseline="-25000" dirty="0"/>
              <a:t>7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78119F8-AC3F-4E61-BD4F-4CA686BC40C0}"/>
              </a:ext>
            </a:extLst>
          </p:cNvPr>
          <p:cNvSpPr txBox="1"/>
          <p:nvPr/>
        </p:nvSpPr>
        <p:spPr>
          <a:xfrm>
            <a:off x="496957" y="2009206"/>
            <a:ext cx="11360867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/>
              <a:t>Series</a:t>
            </a:r>
            <a:r>
              <a:rPr lang="en-US" dirty="0"/>
              <a:t>: Can draw a path along circuit, from one capacitor to the other, w/o crossing a junction.  </a:t>
            </a:r>
          </a:p>
          <a:p>
            <a:endParaRPr lang="en-US" dirty="0"/>
          </a:p>
          <a:p>
            <a:r>
              <a:rPr lang="en-US" b="1" dirty="0"/>
              <a:t>Parallel</a:t>
            </a:r>
            <a:r>
              <a:rPr lang="en-US" dirty="0"/>
              <a:t>: Can draw a closed loop along the circuit, from one capacitor to the other, w/o crossing another circuit element</a:t>
            </a:r>
          </a:p>
          <a:p>
            <a:r>
              <a:rPr lang="en-US" dirty="0"/>
              <a:t>               (i.e., battery, capacitor, resistor, etc.)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73C767C-9703-4F3B-92E3-697334E864B5}"/>
              </a:ext>
            </a:extLst>
          </p:cNvPr>
          <p:cNvSpPr txBox="1"/>
          <p:nvPr/>
        </p:nvSpPr>
        <p:spPr>
          <a:xfrm>
            <a:off x="462203" y="953364"/>
            <a:ext cx="115774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Method of equivalent capacitance aims to simplify a network of capacitors by systematically replacing certain </a:t>
            </a:r>
          </a:p>
          <a:p>
            <a:r>
              <a:rPr lang="en-US" dirty="0"/>
              <a:t>combinations of capacitors with a single ‘equivalent’ capacitor.  The two capacitor combinations amenable to this method</a:t>
            </a:r>
          </a:p>
          <a:p>
            <a:r>
              <a:rPr lang="en-US" dirty="0"/>
              <a:t>are </a:t>
            </a:r>
            <a:r>
              <a:rPr lang="en-US" i="1" dirty="0"/>
              <a:t>series</a:t>
            </a:r>
            <a:r>
              <a:rPr lang="en-US" dirty="0"/>
              <a:t>, and </a:t>
            </a:r>
            <a:r>
              <a:rPr lang="en-US" i="1" dirty="0"/>
              <a:t>parallel</a:t>
            </a:r>
            <a:r>
              <a:rPr lang="en-US" dirty="0"/>
              <a:t>.  Two capacitors are connected ‘in series’ or ‘in parallel’ if they satisfy the following criteria:</a:t>
            </a:r>
          </a:p>
        </p:txBody>
      </p:sp>
    </p:spTree>
    <p:extLst>
      <p:ext uri="{BB962C8B-B14F-4D97-AF65-F5344CB8AC3E}">
        <p14:creationId xmlns:p14="http://schemas.microsoft.com/office/powerpoint/2010/main" val="2700131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980BA2-4E7E-422E-BB2E-05EBBAEB76D5}"/>
              </a:ext>
            </a:extLst>
          </p:cNvPr>
          <p:cNvSpPr txBox="1">
            <a:spLocks/>
          </p:cNvSpPr>
          <p:nvPr/>
        </p:nvSpPr>
        <p:spPr>
          <a:xfrm>
            <a:off x="4519072" y="328688"/>
            <a:ext cx="2873071" cy="597107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B.2 Capacitors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DB740C8-DD57-4D32-AAB7-DF754C2162DF}"/>
              </a:ext>
            </a:extLst>
          </p:cNvPr>
          <p:cNvSpPr txBox="1"/>
          <p:nvPr/>
        </p:nvSpPr>
        <p:spPr>
          <a:xfrm>
            <a:off x="667621" y="1103243"/>
            <a:ext cx="5287986" cy="369332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/>
              <a:t>Fun Fact</a:t>
            </a:r>
            <a:r>
              <a:rPr lang="en-US" dirty="0"/>
              <a:t>: capacitors in series all carry the same charge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78F09C1C-DFA9-405F-8C39-7DF7F263D78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0945011"/>
              </p:ext>
            </p:extLst>
          </p:nvPr>
        </p:nvGraphicFramePr>
        <p:xfrm>
          <a:off x="667621" y="1769856"/>
          <a:ext cx="2970101" cy="225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2796480" imgH="1783080" progId="Paint.Picture">
                  <p:embed/>
                </p:oleObj>
              </mc:Choice>
              <mc:Fallback>
                <p:oleObj name="Bitmap Image" r:id="rId2" imgW="2796480" imgH="1783080" progId="Paint.Picture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0843ACF9-D667-419C-9FEF-4390EBCA083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 l="2116" t="2776" r="14427" b="-978"/>
                      <a:stretch>
                        <a:fillRect/>
                      </a:stretch>
                    </p:blipFill>
                    <p:spPr bwMode="auto">
                      <a:xfrm>
                        <a:off x="667621" y="1769856"/>
                        <a:ext cx="2970101" cy="2250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C93E8581-7B61-4658-803F-454CF22B0F55}"/>
              </a:ext>
            </a:extLst>
          </p:cNvPr>
          <p:cNvSpPr txBox="1"/>
          <p:nvPr/>
        </p:nvSpPr>
        <p:spPr>
          <a:xfrm>
            <a:off x="521613" y="4188971"/>
            <a:ext cx="27367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Suppose they were different….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4283523-DB21-492E-A4AE-795BAFEC2202}"/>
              </a:ext>
            </a:extLst>
          </p:cNvPr>
          <p:cNvSpPr txBox="1"/>
          <p:nvPr/>
        </p:nvSpPr>
        <p:spPr>
          <a:xfrm>
            <a:off x="521613" y="4696040"/>
            <a:ext cx="387148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q</a:t>
            </a:r>
            <a:r>
              <a:rPr lang="en-US" sz="1600" baseline="-25000" dirty="0"/>
              <a:t>1</a:t>
            </a:r>
            <a:r>
              <a:rPr lang="en-US" sz="1600" dirty="0"/>
              <a:t> must equal q’</a:t>
            </a:r>
            <a:r>
              <a:rPr lang="en-US" sz="1600" baseline="-25000" dirty="0"/>
              <a:t>4</a:t>
            </a:r>
            <a:r>
              <a:rPr lang="en-US" sz="1600" dirty="0"/>
              <a:t> due to charge conservation – an overall segment of wire must be neutral.  Or in other words, whatever charge flows out of the segment, must flow back in.  For same reason q’</a:t>
            </a:r>
            <a:r>
              <a:rPr lang="en-US" sz="1600" baseline="-25000" dirty="0"/>
              <a:t>1</a:t>
            </a:r>
            <a:r>
              <a:rPr lang="en-US" sz="1600" dirty="0"/>
              <a:t> must equal q</a:t>
            </a:r>
            <a:r>
              <a:rPr lang="en-US" sz="1600" baseline="-25000" dirty="0"/>
              <a:t>2</a:t>
            </a:r>
            <a:r>
              <a:rPr lang="en-US" sz="1600" dirty="0"/>
              <a:t>, and q</a:t>
            </a:r>
            <a:r>
              <a:rPr lang="en-US" sz="1600" baseline="30000" dirty="0"/>
              <a:t>’</a:t>
            </a:r>
            <a:r>
              <a:rPr lang="en-US" sz="1600" baseline="-25000" dirty="0"/>
              <a:t>2</a:t>
            </a:r>
            <a:r>
              <a:rPr lang="en-US" sz="1600" dirty="0"/>
              <a:t> must equal q</a:t>
            </a:r>
            <a:r>
              <a:rPr lang="en-US" sz="1600" baseline="-25000" dirty="0"/>
              <a:t>3</a:t>
            </a:r>
            <a:r>
              <a:rPr lang="en-US" sz="1600" dirty="0"/>
              <a:t>, and q’</a:t>
            </a:r>
            <a:r>
              <a:rPr lang="en-US" sz="1600" baseline="-25000" dirty="0"/>
              <a:t>3</a:t>
            </a:r>
            <a:r>
              <a:rPr lang="en-US" sz="1600" dirty="0"/>
              <a:t> must equal q</a:t>
            </a:r>
            <a:r>
              <a:rPr lang="en-US" sz="1600" baseline="-25000" dirty="0"/>
              <a:t>4</a:t>
            </a:r>
            <a:r>
              <a:rPr lang="en-US" sz="1600" dirty="0"/>
              <a:t>.</a:t>
            </a: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633B60B6-225D-49C7-B4A9-9DB1C8F216D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3553957"/>
              </p:ext>
            </p:extLst>
          </p:nvPr>
        </p:nvGraphicFramePr>
        <p:xfrm>
          <a:off x="4702829" y="1761290"/>
          <a:ext cx="2970101" cy="225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4" imgW="2796480" imgH="1783080" progId="Paint.Picture">
                  <p:embed/>
                </p:oleObj>
              </mc:Choice>
              <mc:Fallback>
                <p:oleObj name="Bitmap Image" r:id="rId4" imgW="2796480" imgH="1783080" progId="Paint.Picture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78F09C1C-DFA9-405F-8C39-7DF7F263D78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 l="2116" t="2776" r="14427" b="-978"/>
                      <a:stretch>
                        <a:fillRect/>
                      </a:stretch>
                    </p:blipFill>
                    <p:spPr bwMode="auto">
                      <a:xfrm>
                        <a:off x="4702829" y="1761290"/>
                        <a:ext cx="2970101" cy="2250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E6D0B9F-AA51-415E-A46A-B2659E004DB4}"/>
              </a:ext>
            </a:extLst>
          </p:cNvPr>
          <p:cNvCxnSpPr/>
          <p:nvPr/>
        </p:nvCxnSpPr>
        <p:spPr>
          <a:xfrm>
            <a:off x="3826565" y="2833369"/>
            <a:ext cx="6925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E892E96-BCD9-4BD6-ABF2-77845C040F64}"/>
              </a:ext>
            </a:extLst>
          </p:cNvPr>
          <p:cNvCxnSpPr/>
          <p:nvPr/>
        </p:nvCxnSpPr>
        <p:spPr>
          <a:xfrm>
            <a:off x="7785651" y="2822109"/>
            <a:ext cx="6925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C52A3B2D-5695-4EF6-B342-CA98366C91E9}"/>
              </a:ext>
            </a:extLst>
          </p:cNvPr>
          <p:cNvSpPr txBox="1"/>
          <p:nvPr/>
        </p:nvSpPr>
        <p:spPr>
          <a:xfrm>
            <a:off x="4875986" y="4696040"/>
            <a:ext cx="32741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Now draw Gaussian surface around capacitor.  Field in metal must be zero, and so flux must be zero.  But then enclosed charge must be zero.  So q</a:t>
            </a:r>
            <a:r>
              <a:rPr lang="en-US" sz="1600" baseline="-25000" dirty="0"/>
              <a:t>2</a:t>
            </a:r>
            <a:r>
              <a:rPr lang="en-US" sz="1600" dirty="0"/>
              <a:t> = q</a:t>
            </a:r>
            <a:r>
              <a:rPr lang="en-US" sz="1600" baseline="-25000" dirty="0"/>
              <a:t>3</a:t>
            </a:r>
            <a:r>
              <a:rPr lang="en-US" sz="1600" dirty="0"/>
              <a:t> = q.  And similarly for the others.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52678ED-B2CC-4743-8382-6181754A0969}"/>
              </a:ext>
            </a:extLst>
          </p:cNvPr>
          <p:cNvSpPr/>
          <p:nvPr/>
        </p:nvSpPr>
        <p:spPr>
          <a:xfrm>
            <a:off x="6915067" y="2365513"/>
            <a:ext cx="636104" cy="19878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C1E99EBA-79B8-40EC-9D9A-073C25D2A80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5604293"/>
              </p:ext>
            </p:extLst>
          </p:nvPr>
        </p:nvGraphicFramePr>
        <p:xfrm>
          <a:off x="8596406" y="1708069"/>
          <a:ext cx="2970101" cy="225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6" imgW="2796480" imgH="1783080" progId="Paint.Picture">
                  <p:embed/>
                </p:oleObj>
              </mc:Choice>
              <mc:Fallback>
                <p:oleObj name="Bitmap Image" r:id="rId6" imgW="2796480" imgH="1783080" progId="Paint.Picture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633B60B6-225D-49C7-B4A9-9DB1C8F216D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 l="2116" t="2776" r="14427" b="-978"/>
                      <a:stretch>
                        <a:fillRect/>
                      </a:stretch>
                    </p:blipFill>
                    <p:spPr bwMode="auto">
                      <a:xfrm>
                        <a:off x="8596406" y="1708069"/>
                        <a:ext cx="2970101" cy="2250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77463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2" grpId="0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9F9804-C09F-458E-99F3-B49D7BE8D71C}"/>
              </a:ext>
            </a:extLst>
          </p:cNvPr>
          <p:cNvSpPr txBox="1">
            <a:spLocks/>
          </p:cNvSpPr>
          <p:nvPr/>
        </p:nvSpPr>
        <p:spPr>
          <a:xfrm>
            <a:off x="4519072" y="328688"/>
            <a:ext cx="2873071" cy="597107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B.2 Capacitors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7EA12E0-AFAE-45FC-8CB8-0E4CB1EECBCB}"/>
              </a:ext>
            </a:extLst>
          </p:cNvPr>
          <p:cNvSpPr txBox="1"/>
          <p:nvPr/>
        </p:nvSpPr>
        <p:spPr>
          <a:xfrm>
            <a:off x="667621" y="1103243"/>
            <a:ext cx="6475491" cy="369332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/>
              <a:t>Fun Fact</a:t>
            </a:r>
            <a:r>
              <a:rPr lang="en-US" dirty="0"/>
              <a:t>: capacitors in parallel all carry the same voltage difference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DB478FA3-AD39-4B66-987A-8D843CA039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192819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5B11D544-31AB-4FE2-904B-BEE6AC80194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3333860"/>
              </p:ext>
            </p:extLst>
          </p:nvPr>
        </p:nvGraphicFramePr>
        <p:xfrm>
          <a:off x="381000" y="1650023"/>
          <a:ext cx="5330825" cy="1931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4655880" imgH="1851840" progId="Paint.Picture">
                  <p:embed/>
                </p:oleObj>
              </mc:Choice>
              <mc:Fallback>
                <p:oleObj name="Bitmap Image" r:id="rId2" imgW="4655880" imgH="1851840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 l="-124" t="6355" r="4723" b="6694"/>
                      <a:stretch>
                        <a:fillRect/>
                      </a:stretch>
                    </p:blipFill>
                    <p:spPr bwMode="auto">
                      <a:xfrm>
                        <a:off x="381000" y="1650023"/>
                        <a:ext cx="5330825" cy="19319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60903E6E-1057-489E-9DB5-3E5956F8C7E5}"/>
              </a:ext>
            </a:extLst>
          </p:cNvPr>
          <p:cNvSpPr txBox="1"/>
          <p:nvPr/>
        </p:nvSpPr>
        <p:spPr>
          <a:xfrm>
            <a:off x="803747" y="3852961"/>
            <a:ext cx="5151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Just draw a loop and see that it cannot be otherwise: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346109BC-C60A-4030-ABC8-92EC96164B6B}"/>
                  </a:ext>
                </a:extLst>
              </p14:cNvPr>
              <p14:cNvContentPartPr/>
              <p14:nvPr/>
            </p14:nvContentPartPr>
            <p14:xfrm>
              <a:off x="2017440" y="1845892"/>
              <a:ext cx="1163880" cy="1457280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346109BC-C60A-4030-ABC8-92EC96164B6B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999446" y="1827892"/>
                <a:ext cx="1199509" cy="149292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F07F8F79-7CC3-4159-BCA6-3DAF344B97D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9772371"/>
              </p:ext>
            </p:extLst>
          </p:nvPr>
        </p:nvGraphicFramePr>
        <p:xfrm>
          <a:off x="881062" y="4397858"/>
          <a:ext cx="1504963" cy="1108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965160" imgH="711000" progId="Equation.DSMT4">
                  <p:embed/>
                </p:oleObj>
              </mc:Choice>
              <mc:Fallback>
                <p:oleObj name="Equation" r:id="rId7" imgW="965160" imgH="711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81062" y="4397858"/>
                        <a:ext cx="1504963" cy="11089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C9EB7892-E963-4661-825B-8FE0543E9543}"/>
              </a:ext>
            </a:extLst>
          </p:cNvPr>
          <p:cNvSpPr txBox="1"/>
          <p:nvPr/>
        </p:nvSpPr>
        <p:spPr>
          <a:xfrm>
            <a:off x="803747" y="5643842"/>
            <a:ext cx="2156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And same for others.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A5022D6-9C7E-4937-8849-B385D2A0F293}"/>
              </a:ext>
            </a:extLst>
          </p:cNvPr>
          <p:cNvCxnSpPr/>
          <p:nvPr/>
        </p:nvCxnSpPr>
        <p:spPr>
          <a:xfrm>
            <a:off x="5854148" y="2534478"/>
            <a:ext cx="55659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0367EBDF-2571-411D-B13B-5C1E0023CB6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9962044"/>
              </p:ext>
            </p:extLst>
          </p:nvPr>
        </p:nvGraphicFramePr>
        <p:xfrm>
          <a:off x="6410739" y="1650023"/>
          <a:ext cx="5330825" cy="1931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9" imgW="4655880" imgH="1851840" progId="Paint.Picture">
                  <p:embed/>
                </p:oleObj>
              </mc:Choice>
              <mc:Fallback>
                <p:oleObj name="Bitmap Image" r:id="rId9" imgW="4655880" imgH="1851840" progId="Paint.Picture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5B11D544-31AB-4FE2-904B-BEE6AC80194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 l="-124" t="6355" r="4723" b="6694"/>
                      <a:stretch>
                        <a:fillRect/>
                      </a:stretch>
                    </p:blipFill>
                    <p:spPr bwMode="auto">
                      <a:xfrm>
                        <a:off x="6410739" y="1650023"/>
                        <a:ext cx="5330825" cy="19319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38277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408192-1956-4659-9B3F-3408B009031D}"/>
              </a:ext>
            </a:extLst>
          </p:cNvPr>
          <p:cNvSpPr txBox="1">
            <a:spLocks/>
          </p:cNvSpPr>
          <p:nvPr/>
        </p:nvSpPr>
        <p:spPr>
          <a:xfrm>
            <a:off x="4519072" y="328688"/>
            <a:ext cx="2873071" cy="597107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B.2 Capacitors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B976755-74B3-47A2-AAA6-02440A9AAC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139" y="1409059"/>
            <a:ext cx="96012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Now we need to figure out </a:t>
            </a:r>
            <a:r>
              <a:rPr lang="en-US" alt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the equivalent capacitance of a bunch of capacitors connected in series, is. 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kumimoji="0" lang="en-US" altLang="en-US" sz="1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equivalent capacitance 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 defined as the single capacitor that would draw the same charge under same voltage, as the series combination.</a:t>
            </a:r>
            <a:endParaRPr kumimoji="0" lang="en-US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0843ACF9-D667-419C-9FEF-4390EBCA083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1773141"/>
              </p:ext>
            </p:extLst>
          </p:nvPr>
        </p:nvGraphicFramePr>
        <p:xfrm>
          <a:off x="285543" y="2240056"/>
          <a:ext cx="4475163" cy="311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3817800" imgH="2240280" progId="Paint.Picture">
                  <p:embed/>
                </p:oleObj>
              </mc:Choice>
              <mc:Fallback>
                <p:oleObj name="Bitmap Image" r:id="rId2" imgW="3817800" imgH="2240280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 l="2116" t="2776" r="14427" b="-978"/>
                      <a:stretch>
                        <a:fillRect/>
                      </a:stretch>
                    </p:blipFill>
                    <p:spPr bwMode="auto">
                      <a:xfrm>
                        <a:off x="285543" y="2240056"/>
                        <a:ext cx="4475163" cy="31178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AA67C304-09AA-49A6-8CC8-357876C093BC}"/>
              </a:ext>
            </a:extLst>
          </p:cNvPr>
          <p:cNvSpPr txBox="1"/>
          <p:nvPr/>
        </p:nvSpPr>
        <p:spPr>
          <a:xfrm>
            <a:off x="467139" y="952682"/>
            <a:ext cx="2995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Series equivalent capacitance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CC6C4ECE-04FF-4F21-8450-CC44C3242C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85792" y="265906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B5A49E68-FF9A-46A0-8E56-80523B94776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5322451"/>
              </p:ext>
            </p:extLst>
          </p:nvPr>
        </p:nvGraphicFramePr>
        <p:xfrm>
          <a:off x="5267739" y="2677440"/>
          <a:ext cx="3101008" cy="21093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4" imgW="2263320" imgH="1539360" progId="Paint.Picture">
                  <p:embed/>
                </p:oleObj>
              </mc:Choice>
              <mc:Fallback>
                <p:oleObj name="Bitmap Image" r:id="rId4" imgW="2263320" imgH="1539360" progId="Paint.Picture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67739" y="2677440"/>
                        <a:ext cx="3101008" cy="210938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E784143-63E6-43C7-A58B-0B66D4E9E100}"/>
              </a:ext>
            </a:extLst>
          </p:cNvPr>
          <p:cNvCxnSpPr/>
          <p:nvPr/>
        </p:nvCxnSpPr>
        <p:spPr>
          <a:xfrm>
            <a:off x="4343262" y="3682523"/>
            <a:ext cx="83488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35184742-6041-4111-83CF-3A8E513923F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8741362"/>
              </p:ext>
            </p:extLst>
          </p:nvPr>
        </p:nvGraphicFramePr>
        <p:xfrm>
          <a:off x="8368747" y="3137131"/>
          <a:ext cx="903596" cy="361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571320" imgH="228600" progId="Equation.DSMT4">
                  <p:embed/>
                </p:oleObj>
              </mc:Choice>
              <mc:Fallback>
                <p:oleObj name="Equation" r:id="rId6" imgW="57132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368747" y="3137131"/>
                        <a:ext cx="903596" cy="3614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6FD19D0D-D517-4A0B-8633-D8089ACEC4E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91187"/>
              </p:ext>
            </p:extLst>
          </p:nvPr>
        </p:nvGraphicFramePr>
        <p:xfrm>
          <a:off x="8419386" y="3618262"/>
          <a:ext cx="742956" cy="361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469800" imgH="228600" progId="Equation.DSMT4">
                  <p:embed/>
                </p:oleObj>
              </mc:Choice>
              <mc:Fallback>
                <p:oleObj name="Equation" r:id="rId8" imgW="4698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8419386" y="3618262"/>
                        <a:ext cx="742956" cy="3614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64AA7448-730C-4733-A7BC-B779485B83A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0175039"/>
              </p:ext>
            </p:extLst>
          </p:nvPr>
        </p:nvGraphicFramePr>
        <p:xfrm>
          <a:off x="9356311" y="3137131"/>
          <a:ext cx="2188708" cy="361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384200" imgH="228600" progId="Equation.DSMT4">
                  <p:embed/>
                </p:oleObj>
              </mc:Choice>
              <mc:Fallback>
                <p:oleObj name="Equation" r:id="rId10" imgW="13842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9356311" y="3137131"/>
                        <a:ext cx="2188708" cy="3614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E383AECD-7785-4423-99D3-3B1D2D1440D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8723694"/>
              </p:ext>
            </p:extLst>
          </p:nvPr>
        </p:nvGraphicFramePr>
        <p:xfrm>
          <a:off x="9190797" y="3682523"/>
          <a:ext cx="202347" cy="3009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126720" imgH="164880" progId="Equation.DSMT4">
                  <p:embed/>
                </p:oleObj>
              </mc:Choice>
              <mc:Fallback>
                <p:oleObj name="Equation" r:id="rId12" imgW="126720" imgH="16488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87DBD9C4-63A0-46C3-A9BC-25DB38883C9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9190797" y="3682523"/>
                        <a:ext cx="202347" cy="3009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4EB1AD36-E5CA-4BA0-B48B-71A7308A482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5862959"/>
              </p:ext>
            </p:extLst>
          </p:nvPr>
        </p:nvGraphicFramePr>
        <p:xfrm>
          <a:off x="535909" y="5357906"/>
          <a:ext cx="1384647" cy="6277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952200" imgH="431640" progId="Equation.DSMT4">
                  <p:embed/>
                </p:oleObj>
              </mc:Choice>
              <mc:Fallback>
                <p:oleObj name="Equation" r:id="rId14" imgW="95220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535909" y="5357906"/>
                        <a:ext cx="1384647" cy="6277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id="{BA5A2986-E9BA-44EC-A509-35F87A1BAEB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629606"/>
              </p:ext>
            </p:extLst>
          </p:nvPr>
        </p:nvGraphicFramePr>
        <p:xfrm>
          <a:off x="1987838" y="5358628"/>
          <a:ext cx="2254250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1549080" imgH="431640" progId="Equation.DSMT4">
                  <p:embed/>
                </p:oleObj>
              </mc:Choice>
              <mc:Fallback>
                <p:oleObj name="Equation" r:id="rId16" imgW="1549080" imgH="431640" progId="Equation.DSMT4">
                  <p:embed/>
                  <p:pic>
                    <p:nvPicPr>
                      <p:cNvPr id="16" name="Object 15">
                        <a:extLst>
                          <a:ext uri="{FF2B5EF4-FFF2-40B4-BE49-F238E27FC236}">
                            <a16:creationId xmlns:a16="http://schemas.microsoft.com/office/drawing/2014/main" id="{4EB1AD36-E5CA-4BA0-B48B-71A7308A482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987838" y="5358628"/>
                        <a:ext cx="2254250" cy="628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>
            <a:extLst>
              <a:ext uri="{FF2B5EF4-FFF2-40B4-BE49-F238E27FC236}">
                <a16:creationId xmlns:a16="http://schemas.microsoft.com/office/drawing/2014/main" id="{B3F3260A-CFE1-4BDB-AC22-D1A317B9ED8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0149824"/>
              </p:ext>
            </p:extLst>
          </p:nvPr>
        </p:nvGraphicFramePr>
        <p:xfrm>
          <a:off x="1034912" y="5985613"/>
          <a:ext cx="3308350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2273040" imgH="431640" progId="Equation.DSMT4">
                  <p:embed/>
                </p:oleObj>
              </mc:Choice>
              <mc:Fallback>
                <p:oleObj name="Equation" r:id="rId18" imgW="2273040" imgH="431640" progId="Equation.DSMT4">
                  <p:embed/>
                  <p:pic>
                    <p:nvPicPr>
                      <p:cNvPr id="17" name="Object 16">
                        <a:extLst>
                          <a:ext uri="{FF2B5EF4-FFF2-40B4-BE49-F238E27FC236}">
                            <a16:creationId xmlns:a16="http://schemas.microsoft.com/office/drawing/2014/main" id="{BA5A2986-E9BA-44EC-A509-35F87A1BAEB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034912" y="5985613"/>
                        <a:ext cx="3308350" cy="628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>
            <a:extLst>
              <a:ext uri="{FF2B5EF4-FFF2-40B4-BE49-F238E27FC236}">
                <a16:creationId xmlns:a16="http://schemas.microsoft.com/office/drawing/2014/main" id="{102122DF-6F39-4B46-8E23-91CA8B05B31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1084942"/>
              </p:ext>
            </p:extLst>
          </p:nvPr>
        </p:nvGraphicFramePr>
        <p:xfrm>
          <a:off x="4410544" y="5985613"/>
          <a:ext cx="2106612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0" imgW="1447560" imgH="431640" progId="Equation.DSMT4">
                  <p:embed/>
                </p:oleObj>
              </mc:Choice>
              <mc:Fallback>
                <p:oleObj name="Equation" r:id="rId20" imgW="1447560" imgH="431640" progId="Equation.DSMT4">
                  <p:embed/>
                  <p:pic>
                    <p:nvPicPr>
                      <p:cNvPr id="18" name="Object 17">
                        <a:extLst>
                          <a:ext uri="{FF2B5EF4-FFF2-40B4-BE49-F238E27FC236}">
                            <a16:creationId xmlns:a16="http://schemas.microsoft.com/office/drawing/2014/main" id="{B3F3260A-CFE1-4BDB-AC22-D1A317B9ED8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4410544" y="5985613"/>
                        <a:ext cx="2106612" cy="628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ight Brace 19">
            <a:extLst>
              <a:ext uri="{FF2B5EF4-FFF2-40B4-BE49-F238E27FC236}">
                <a16:creationId xmlns:a16="http://schemas.microsoft.com/office/drawing/2014/main" id="{6FDCFE4A-0C5B-404C-A1BA-F06FD31436C8}"/>
              </a:ext>
            </a:extLst>
          </p:cNvPr>
          <p:cNvSpPr/>
          <p:nvPr/>
        </p:nvSpPr>
        <p:spPr>
          <a:xfrm>
            <a:off x="6718852" y="5555974"/>
            <a:ext cx="298174" cy="973338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1" name="Object 20">
            <a:extLst>
              <a:ext uri="{FF2B5EF4-FFF2-40B4-BE49-F238E27FC236}">
                <a16:creationId xmlns:a16="http://schemas.microsoft.com/office/drawing/2014/main" id="{19F981D9-7C8E-4F0D-B9E3-973A9964E75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8555229"/>
              </p:ext>
            </p:extLst>
          </p:nvPr>
        </p:nvGraphicFramePr>
        <p:xfrm>
          <a:off x="7295436" y="5921993"/>
          <a:ext cx="3367082" cy="361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2" imgW="2247840" imgH="241200" progId="Equation.DSMT4">
                  <p:embed/>
                </p:oleObj>
              </mc:Choice>
              <mc:Fallback>
                <p:oleObj name="Equation" r:id="rId22" imgW="224784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7295436" y="5921993"/>
                        <a:ext cx="3367082" cy="361438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01816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408192-1956-4659-9B3F-3408B009031D}"/>
              </a:ext>
            </a:extLst>
          </p:cNvPr>
          <p:cNvSpPr txBox="1">
            <a:spLocks/>
          </p:cNvSpPr>
          <p:nvPr/>
        </p:nvSpPr>
        <p:spPr>
          <a:xfrm>
            <a:off x="4519072" y="328688"/>
            <a:ext cx="2873071" cy="597107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B.2 Capacitors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B976755-74B3-47A2-AAA6-02440A9AAC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139" y="1409059"/>
            <a:ext cx="96012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Now we need to figure out </a:t>
            </a:r>
            <a:r>
              <a:rPr lang="en-US" alt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the equivalent capacitance of a bunch of capacitors connected in series, is. 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kumimoji="0" lang="en-US" altLang="en-US" sz="1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equivalent capacitance 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 defined as the single capacitor that would draw the same charge under same voltage, as the series combination.</a:t>
            </a:r>
            <a:endParaRPr kumimoji="0" lang="en-US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0843ACF9-D667-419C-9FEF-4390EBCA083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8942823"/>
              </p:ext>
            </p:extLst>
          </p:nvPr>
        </p:nvGraphicFramePr>
        <p:xfrm>
          <a:off x="535909" y="2508330"/>
          <a:ext cx="4878801" cy="16772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4777920" imgH="1516320" progId="Paint.Picture">
                  <p:embed/>
                </p:oleObj>
              </mc:Choice>
              <mc:Fallback>
                <p:oleObj name="Bitmap Image" r:id="rId2" imgW="4777920" imgH="1516320" progId="Paint.Picture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0843ACF9-D667-419C-9FEF-4390EBCA083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 l="2116" t="2776" r="14427" b="-978"/>
                      <a:stretch>
                        <a:fillRect/>
                      </a:stretch>
                    </p:blipFill>
                    <p:spPr bwMode="auto">
                      <a:xfrm>
                        <a:off x="535909" y="2508330"/>
                        <a:ext cx="4878801" cy="167723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AA67C304-09AA-49A6-8CC8-357876C093BC}"/>
              </a:ext>
            </a:extLst>
          </p:cNvPr>
          <p:cNvSpPr txBox="1"/>
          <p:nvPr/>
        </p:nvSpPr>
        <p:spPr>
          <a:xfrm>
            <a:off x="467139" y="952682"/>
            <a:ext cx="3024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err="1"/>
              <a:t>Parllel</a:t>
            </a:r>
            <a:r>
              <a:rPr lang="en-US" b="1" u="sng" dirty="0"/>
              <a:t> equivalent capacitance</a:t>
            </a: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B5A49E68-FF9A-46A0-8E56-80523B94776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826446"/>
              </p:ext>
            </p:extLst>
          </p:nvPr>
        </p:nvGraphicFramePr>
        <p:xfrm>
          <a:off x="6445937" y="2416896"/>
          <a:ext cx="2806427" cy="190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4" imgW="2263320" imgH="1539360" progId="Paint.Picture">
                  <p:embed/>
                </p:oleObj>
              </mc:Choice>
              <mc:Fallback>
                <p:oleObj name="Bitmap Image" r:id="rId4" imgW="2263320" imgH="1539360" progId="Paint.Picture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B5A49E68-FF9A-46A0-8E56-80523B94776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5937" y="2416896"/>
                        <a:ext cx="2806427" cy="1909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E784143-63E6-43C7-A58B-0B66D4E9E100}"/>
              </a:ext>
            </a:extLst>
          </p:cNvPr>
          <p:cNvCxnSpPr/>
          <p:nvPr/>
        </p:nvCxnSpPr>
        <p:spPr>
          <a:xfrm>
            <a:off x="5611050" y="3229844"/>
            <a:ext cx="83488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35184742-6041-4111-83CF-3A8E513923F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2973291"/>
              </p:ext>
            </p:extLst>
          </p:nvPr>
        </p:nvGraphicFramePr>
        <p:xfrm>
          <a:off x="9346666" y="2843212"/>
          <a:ext cx="1042988" cy="382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660240" imgH="241200" progId="Equation.DSMT4">
                  <p:embed/>
                </p:oleObj>
              </mc:Choice>
              <mc:Fallback>
                <p:oleObj name="Equation" r:id="rId6" imgW="660240" imgH="241200" progId="Equation.DSMT4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35184742-6041-4111-83CF-3A8E513923F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9346666" y="2843212"/>
                        <a:ext cx="1042988" cy="382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6FD19D0D-D517-4A0B-8633-D8089ACEC4E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3647509"/>
              </p:ext>
            </p:extLst>
          </p:nvPr>
        </p:nvGraphicFramePr>
        <p:xfrm>
          <a:off x="9305925" y="3336925"/>
          <a:ext cx="884238" cy="382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558720" imgH="241200" progId="Equation.DSMT4">
                  <p:embed/>
                </p:oleObj>
              </mc:Choice>
              <mc:Fallback>
                <p:oleObj name="Equation" r:id="rId8" imgW="558720" imgH="241200" progId="Equation.DSMT4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6FD19D0D-D517-4A0B-8633-D8089ACEC4E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9305925" y="3336925"/>
                        <a:ext cx="884238" cy="382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64AA7448-730C-4733-A7BC-B779485B83A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3416028"/>
              </p:ext>
            </p:extLst>
          </p:nvPr>
        </p:nvGraphicFramePr>
        <p:xfrm>
          <a:off x="10407363" y="2894011"/>
          <a:ext cx="401637" cy="280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253800" imgH="177480" progId="Equation.DSMT4">
                  <p:embed/>
                </p:oleObj>
              </mc:Choice>
              <mc:Fallback>
                <p:oleObj name="Equation" r:id="rId10" imgW="253800" imgH="177480" progId="Equation.DSMT4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id="{64AA7448-730C-4733-A7BC-B779485B83A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0407363" y="2894011"/>
                        <a:ext cx="401637" cy="2809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E383AECD-7785-4423-99D3-3B1D2D1440D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7958258"/>
              </p:ext>
            </p:extLst>
          </p:nvPr>
        </p:nvGraphicFramePr>
        <p:xfrm>
          <a:off x="10122566" y="3316400"/>
          <a:ext cx="1533525" cy="41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965160" imgH="228600" progId="Equation.DSMT4">
                  <p:embed/>
                </p:oleObj>
              </mc:Choice>
              <mc:Fallback>
                <p:oleObj name="Equation" r:id="rId12" imgW="965160" imgH="228600" progId="Equation.DSMT4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E383AECD-7785-4423-99D3-3B1D2D1440D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0122566" y="3316400"/>
                        <a:ext cx="1533525" cy="415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4EB1AD36-E5CA-4BA0-B48B-71A7308A482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4865814"/>
              </p:ext>
            </p:extLst>
          </p:nvPr>
        </p:nvGraphicFramePr>
        <p:xfrm>
          <a:off x="535909" y="4471232"/>
          <a:ext cx="1643063" cy="68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1130040" imgH="469800" progId="Equation.DSMT4">
                  <p:embed/>
                </p:oleObj>
              </mc:Choice>
              <mc:Fallback>
                <p:oleObj name="Equation" r:id="rId14" imgW="1130040" imgH="469800" progId="Equation.DSMT4">
                  <p:embed/>
                  <p:pic>
                    <p:nvPicPr>
                      <p:cNvPr id="16" name="Object 15">
                        <a:extLst>
                          <a:ext uri="{FF2B5EF4-FFF2-40B4-BE49-F238E27FC236}">
                            <a16:creationId xmlns:a16="http://schemas.microsoft.com/office/drawing/2014/main" id="{4EB1AD36-E5CA-4BA0-B48B-71A7308A482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535909" y="4471232"/>
                        <a:ext cx="1643063" cy="682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id="{BA5A2986-E9BA-44EC-A509-35F87A1BAEB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6484016"/>
              </p:ext>
            </p:extLst>
          </p:nvPr>
        </p:nvGraphicFramePr>
        <p:xfrm>
          <a:off x="2268882" y="4531491"/>
          <a:ext cx="1625600" cy="57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1117440" imgH="393480" progId="Equation.DSMT4">
                  <p:embed/>
                </p:oleObj>
              </mc:Choice>
              <mc:Fallback>
                <p:oleObj name="Equation" r:id="rId16" imgW="1117440" imgH="393480" progId="Equation.DSMT4">
                  <p:embed/>
                  <p:pic>
                    <p:nvPicPr>
                      <p:cNvPr id="17" name="Object 16">
                        <a:extLst>
                          <a:ext uri="{FF2B5EF4-FFF2-40B4-BE49-F238E27FC236}">
                            <a16:creationId xmlns:a16="http://schemas.microsoft.com/office/drawing/2014/main" id="{BA5A2986-E9BA-44EC-A509-35F87A1BAEB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2268882" y="4531491"/>
                        <a:ext cx="1625600" cy="574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>
            <a:extLst>
              <a:ext uri="{FF2B5EF4-FFF2-40B4-BE49-F238E27FC236}">
                <a16:creationId xmlns:a16="http://schemas.microsoft.com/office/drawing/2014/main" id="{B3F3260A-CFE1-4BDB-AC22-D1A317B9ED8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6837625"/>
              </p:ext>
            </p:extLst>
          </p:nvPr>
        </p:nvGraphicFramePr>
        <p:xfrm>
          <a:off x="1168744" y="5269430"/>
          <a:ext cx="2200275" cy="573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1511280" imgH="393480" progId="Equation.DSMT4">
                  <p:embed/>
                </p:oleObj>
              </mc:Choice>
              <mc:Fallback>
                <p:oleObj name="Equation" r:id="rId18" imgW="1511280" imgH="393480" progId="Equation.DSMT4">
                  <p:embed/>
                  <p:pic>
                    <p:nvPicPr>
                      <p:cNvPr id="18" name="Object 17">
                        <a:extLst>
                          <a:ext uri="{FF2B5EF4-FFF2-40B4-BE49-F238E27FC236}">
                            <a16:creationId xmlns:a16="http://schemas.microsoft.com/office/drawing/2014/main" id="{B3F3260A-CFE1-4BDB-AC22-D1A317B9ED8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168744" y="5269430"/>
                        <a:ext cx="2200275" cy="5730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>
            <a:extLst>
              <a:ext uri="{FF2B5EF4-FFF2-40B4-BE49-F238E27FC236}">
                <a16:creationId xmlns:a16="http://schemas.microsoft.com/office/drawing/2014/main" id="{102122DF-6F39-4B46-8E23-91CA8B05B31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2743434"/>
              </p:ext>
            </p:extLst>
          </p:nvPr>
        </p:nvGraphicFramePr>
        <p:xfrm>
          <a:off x="3421984" y="5389285"/>
          <a:ext cx="1698625" cy="3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0" imgW="1168200" imgH="228600" progId="Equation.DSMT4">
                  <p:embed/>
                </p:oleObj>
              </mc:Choice>
              <mc:Fallback>
                <p:oleObj name="Equation" r:id="rId20" imgW="1168200" imgH="228600" progId="Equation.DSMT4">
                  <p:embed/>
                  <p:pic>
                    <p:nvPicPr>
                      <p:cNvPr id="19" name="Object 18">
                        <a:extLst>
                          <a:ext uri="{FF2B5EF4-FFF2-40B4-BE49-F238E27FC236}">
                            <a16:creationId xmlns:a16="http://schemas.microsoft.com/office/drawing/2014/main" id="{102122DF-6F39-4B46-8E23-91CA8B05B31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3421984" y="5389285"/>
                        <a:ext cx="1698625" cy="333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ight Brace 19">
            <a:extLst>
              <a:ext uri="{FF2B5EF4-FFF2-40B4-BE49-F238E27FC236}">
                <a16:creationId xmlns:a16="http://schemas.microsoft.com/office/drawing/2014/main" id="{6FDCFE4A-0C5B-404C-A1BA-F06FD31436C8}"/>
              </a:ext>
            </a:extLst>
          </p:cNvPr>
          <p:cNvSpPr/>
          <p:nvPr/>
        </p:nvSpPr>
        <p:spPr>
          <a:xfrm>
            <a:off x="5461963" y="4752995"/>
            <a:ext cx="298174" cy="973338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1" name="Object 20">
            <a:extLst>
              <a:ext uri="{FF2B5EF4-FFF2-40B4-BE49-F238E27FC236}">
                <a16:creationId xmlns:a16="http://schemas.microsoft.com/office/drawing/2014/main" id="{19F981D9-7C8E-4F0D-B9E3-973A9964E75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1880396"/>
              </p:ext>
            </p:extLst>
          </p:nvPr>
        </p:nvGraphicFramePr>
        <p:xfrm>
          <a:off x="6096000" y="5027335"/>
          <a:ext cx="2833687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2" imgW="1892160" imgH="241200" progId="Equation.DSMT4">
                  <p:embed/>
                </p:oleObj>
              </mc:Choice>
              <mc:Fallback>
                <p:oleObj name="Equation" r:id="rId22" imgW="1892160" imgH="241200" progId="Equation.DSMT4">
                  <p:embed/>
                  <p:pic>
                    <p:nvPicPr>
                      <p:cNvPr id="21" name="Object 20">
                        <a:extLst>
                          <a:ext uri="{FF2B5EF4-FFF2-40B4-BE49-F238E27FC236}">
                            <a16:creationId xmlns:a16="http://schemas.microsoft.com/office/drawing/2014/main" id="{19F981D9-7C8E-4F0D-B9E3-973A9964E75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6096000" y="5027335"/>
                        <a:ext cx="2833687" cy="36195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08805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57E7DC-78A7-493F-9977-5D7E91223021}"/>
              </a:ext>
            </a:extLst>
          </p:cNvPr>
          <p:cNvSpPr txBox="1">
            <a:spLocks/>
          </p:cNvSpPr>
          <p:nvPr/>
        </p:nvSpPr>
        <p:spPr>
          <a:xfrm>
            <a:off x="4519072" y="328688"/>
            <a:ext cx="2873071" cy="597107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B.2 Capacitors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C9A088-3C14-4D8F-93DA-5B475DD50E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5E88BCCB-C956-44C0-92E1-FDABF38973F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7559073"/>
              </p:ext>
            </p:extLst>
          </p:nvPr>
        </p:nvGraphicFramePr>
        <p:xfrm>
          <a:off x="624228" y="2148711"/>
          <a:ext cx="2879899" cy="19848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2088000" imgH="1440360" progId="Paint.Picture">
                  <p:embed/>
                </p:oleObj>
              </mc:Choice>
              <mc:Fallback>
                <p:oleObj name="Bitmap Image" r:id="rId2" imgW="2088000" imgH="1440360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228" y="2148711"/>
                        <a:ext cx="2879899" cy="198485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004EE5EF-081F-473F-BE1B-D9130C78F7D4}"/>
              </a:ext>
            </a:extLst>
          </p:cNvPr>
          <p:cNvSpPr txBox="1"/>
          <p:nvPr/>
        </p:nvSpPr>
        <p:spPr>
          <a:xfrm>
            <a:off x="1005919" y="1141361"/>
            <a:ext cx="109095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Consider the following amazing circuit.  What’s the charge on each capacitor?  If the battery were </a:t>
            </a:r>
          </a:p>
          <a:p>
            <a:r>
              <a:rPr lang="en-US" dirty="0">
                <a:solidFill>
                  <a:srgbClr val="0070C0"/>
                </a:solidFill>
              </a:rPr>
              <a:t>disconnected and some device inserted between the terminals, how much charge and energy would flow through </a:t>
            </a:r>
          </a:p>
          <a:p>
            <a:r>
              <a:rPr lang="en-US" dirty="0">
                <a:solidFill>
                  <a:srgbClr val="0070C0"/>
                </a:solidFill>
              </a:rPr>
              <a:t>the device?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E155FC8-F75C-4DD8-9D93-1E84A07B500C}"/>
              </a:ext>
            </a:extLst>
          </p:cNvPr>
          <p:cNvSpPr txBox="1"/>
          <p:nvPr/>
        </p:nvSpPr>
        <p:spPr>
          <a:xfrm>
            <a:off x="3874254" y="2495931"/>
            <a:ext cx="53378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General procedure is to ultimately reduce it to one capacitor.  </a:t>
            </a:r>
          </a:p>
          <a:p>
            <a:r>
              <a:rPr lang="en-US" sz="1600" dirty="0"/>
              <a:t>We get:</a:t>
            </a: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C3916287-4F5C-445D-9EE0-02A36552688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1114955"/>
              </p:ext>
            </p:extLst>
          </p:nvPr>
        </p:nvGraphicFramePr>
        <p:xfrm>
          <a:off x="5396125" y="3826460"/>
          <a:ext cx="2372596" cy="24632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4" imgW="2072520" imgH="1843920" progId="Paint.Picture">
                  <p:embed/>
                </p:oleObj>
              </mc:Choice>
              <mc:Fallback>
                <p:oleObj name="Bitmap Image" r:id="rId4" imgW="2072520" imgH="1843920" progId="Paint.Pictur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 l="1555" t="6250" r="26395" b="9363"/>
                      <a:stretch>
                        <a:fillRect/>
                      </a:stretch>
                    </p:blipFill>
                    <p:spPr bwMode="auto">
                      <a:xfrm>
                        <a:off x="5396125" y="3826460"/>
                        <a:ext cx="2372596" cy="246326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28A9CFCB-456E-4072-8988-1D42342DB4D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7558954"/>
              </p:ext>
            </p:extLst>
          </p:nvPr>
        </p:nvGraphicFramePr>
        <p:xfrm>
          <a:off x="3606937" y="4746306"/>
          <a:ext cx="1870728" cy="311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447560" imgH="241200" progId="Equation.DSMT4">
                  <p:embed/>
                </p:oleObj>
              </mc:Choice>
              <mc:Fallback>
                <p:oleObj name="Equation" r:id="rId6" imgW="144756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606937" y="4746306"/>
                        <a:ext cx="1870728" cy="3117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42ED845B-8560-43AB-83CE-3327BC1FC72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146087"/>
              </p:ext>
            </p:extLst>
          </p:nvPr>
        </p:nvGraphicFramePr>
        <p:xfrm>
          <a:off x="714570" y="4278987"/>
          <a:ext cx="2719094" cy="18714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8" imgW="2088000" imgH="1440360" progId="Paint.Picture">
                  <p:embed/>
                </p:oleObj>
              </mc:Choice>
              <mc:Fallback>
                <p:oleObj name="Bitmap Image" r:id="rId8" imgW="2088000" imgH="1440360" progId="Paint.Picture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5E88BCCB-C956-44C0-92E1-FDABF38973F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570" y="4278987"/>
                        <a:ext cx="2719094" cy="187141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7D9BC4E-D7C4-4497-B7A3-4E3F45636A55}"/>
              </a:ext>
            </a:extLst>
          </p:cNvPr>
          <p:cNvCxnSpPr>
            <a:cxnSpLocks/>
          </p:cNvCxnSpPr>
          <p:nvPr/>
        </p:nvCxnSpPr>
        <p:spPr>
          <a:xfrm>
            <a:off x="3993193" y="5336323"/>
            <a:ext cx="109821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DAB2CCA4-B1FF-4AF4-AD39-18B1C1A7166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7611112"/>
              </p:ext>
            </p:extLst>
          </p:nvPr>
        </p:nvGraphicFramePr>
        <p:xfrm>
          <a:off x="9819404" y="4133565"/>
          <a:ext cx="2372596" cy="24632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10" imgW="2072520" imgH="1843920" progId="Paint.Picture">
                  <p:embed/>
                </p:oleObj>
              </mc:Choice>
              <mc:Fallback>
                <p:oleObj name="Bitmap Image" r:id="rId10" imgW="2072520" imgH="1843920" progId="Paint.Picture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C3916287-4F5C-445D-9EE0-02A36552688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 l="1555" t="6250" r="26395" b="9363"/>
                      <a:stretch>
                        <a:fillRect/>
                      </a:stretch>
                    </p:blipFill>
                    <p:spPr bwMode="auto">
                      <a:xfrm>
                        <a:off x="9819404" y="4133565"/>
                        <a:ext cx="2372596" cy="246326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5F536118-AE31-4075-8185-4048598D0DC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2552051"/>
              </p:ext>
            </p:extLst>
          </p:nvPr>
        </p:nvGraphicFramePr>
        <p:xfrm>
          <a:off x="7691005" y="4561150"/>
          <a:ext cx="2297112" cy="60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1777680" imgH="469800" progId="Equation.DSMT4">
                  <p:embed/>
                </p:oleObj>
              </mc:Choice>
              <mc:Fallback>
                <p:oleObj name="Equation" r:id="rId12" imgW="1777680" imgH="46980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28A9CFCB-456E-4072-8988-1D42342DB4D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7691005" y="4561150"/>
                        <a:ext cx="2297112" cy="606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60EA546-DD6C-4278-A625-37C7D2F126D8}"/>
              </a:ext>
            </a:extLst>
          </p:cNvPr>
          <p:cNvCxnSpPr/>
          <p:nvPr/>
        </p:nvCxnSpPr>
        <p:spPr>
          <a:xfrm>
            <a:off x="7991769" y="5365199"/>
            <a:ext cx="138153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1057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9AD03F63-E59E-45E2-9133-12BC44FEFB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057DA50-6767-40F5-AD39-AA7CA23E4B4C}"/>
              </a:ext>
            </a:extLst>
          </p:cNvPr>
          <p:cNvSpPr txBox="1">
            <a:spLocks/>
          </p:cNvSpPr>
          <p:nvPr/>
        </p:nvSpPr>
        <p:spPr>
          <a:xfrm>
            <a:off x="4519072" y="328688"/>
            <a:ext cx="2873071" cy="597107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B.2 Capacitors</a:t>
            </a:r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189C2627-4C2B-494F-8CCF-15FC75A81FD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120613"/>
              </p:ext>
            </p:extLst>
          </p:nvPr>
        </p:nvGraphicFramePr>
        <p:xfrm>
          <a:off x="335791" y="1076258"/>
          <a:ext cx="2390775" cy="219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2088000" imgH="1645920" progId="Paint.Picture">
                  <p:embed/>
                </p:oleObj>
              </mc:Choice>
              <mc:Fallback>
                <p:oleObj name="Bitmap Image" r:id="rId2" imgW="2088000" imgH="1645920" progId="Paint.Picture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DAB2CCA4-B1FF-4AF4-AD39-18B1C1A7166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 l="1555" t="6250" r="26395" b="9363"/>
                      <a:stretch>
                        <a:fillRect/>
                      </a:stretch>
                    </p:blipFill>
                    <p:spPr bwMode="auto">
                      <a:xfrm>
                        <a:off x="335791" y="1076258"/>
                        <a:ext cx="2390775" cy="21971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1F572429-B886-4F17-8FD2-3243A2D5F7E2}"/>
              </a:ext>
            </a:extLst>
          </p:cNvPr>
          <p:cNvCxnSpPr>
            <a:cxnSpLocks/>
          </p:cNvCxnSpPr>
          <p:nvPr/>
        </p:nvCxnSpPr>
        <p:spPr>
          <a:xfrm flipH="1">
            <a:off x="2276062" y="1755873"/>
            <a:ext cx="785190" cy="462592"/>
          </a:xfrm>
          <a:prstGeom prst="straightConnector1">
            <a:avLst/>
          </a:prstGeom>
          <a:ln>
            <a:solidFill>
              <a:schemeClr val="accent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DF344AEB-8B7E-437A-9FAB-664B2F1ECF7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659630"/>
              </p:ext>
            </p:extLst>
          </p:nvPr>
        </p:nvGraphicFramePr>
        <p:xfrm>
          <a:off x="3200893" y="1464545"/>
          <a:ext cx="1318179" cy="867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002960" imgH="660240" progId="Equation.DSMT4">
                  <p:embed/>
                </p:oleObj>
              </mc:Choice>
              <mc:Fallback>
                <p:oleObj name="Equation" r:id="rId4" imgW="1002960" imgH="6602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200893" y="1464545"/>
                        <a:ext cx="1318179" cy="8676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B927BC92-84E9-4BEF-8CA4-5C005B6F43B7}"/>
              </a:ext>
            </a:extLst>
          </p:cNvPr>
          <p:cNvSpPr txBox="1"/>
          <p:nvPr/>
        </p:nvSpPr>
        <p:spPr>
          <a:xfrm>
            <a:off x="5324041" y="1397123"/>
            <a:ext cx="56121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This is the charge that would flow through a device connected to </a:t>
            </a:r>
          </a:p>
          <a:p>
            <a:r>
              <a:rPr lang="en-US" sz="1600" dirty="0"/>
              <a:t>the capacitors.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0A68D11-9766-4128-92DB-88253BC5FB2E}"/>
              </a:ext>
            </a:extLst>
          </p:cNvPr>
          <p:cNvCxnSpPr>
            <a:cxnSpLocks/>
          </p:cNvCxnSpPr>
          <p:nvPr/>
        </p:nvCxnSpPr>
        <p:spPr>
          <a:xfrm flipH="1" flipV="1">
            <a:off x="2276064" y="2332207"/>
            <a:ext cx="785188" cy="306517"/>
          </a:xfrm>
          <a:prstGeom prst="straightConnector1">
            <a:avLst/>
          </a:prstGeom>
          <a:ln>
            <a:solidFill>
              <a:schemeClr val="accent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D481ABCF-AE37-44BE-A575-413CCD062DB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0249757"/>
              </p:ext>
            </p:extLst>
          </p:nvPr>
        </p:nvGraphicFramePr>
        <p:xfrm>
          <a:off x="3173368" y="2499483"/>
          <a:ext cx="1919288" cy="1065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460160" imgH="812520" progId="Equation.DSMT4">
                  <p:embed/>
                </p:oleObj>
              </mc:Choice>
              <mc:Fallback>
                <p:oleObj name="Equation" r:id="rId6" imgW="1460160" imgH="81252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DF344AEB-8B7E-437A-9FAB-664B2F1ECF7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173368" y="2499483"/>
                        <a:ext cx="1919288" cy="10652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28C05766-46B5-4213-BB71-EF15C1FFDA3A}"/>
              </a:ext>
            </a:extLst>
          </p:cNvPr>
          <p:cNvSpPr txBox="1"/>
          <p:nvPr/>
        </p:nvSpPr>
        <p:spPr>
          <a:xfrm>
            <a:off x="5324041" y="2517150"/>
            <a:ext cx="46948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This is the energy that would flow through the device.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E8776D6-DA23-461A-9691-3295335987DB}"/>
              </a:ext>
            </a:extLst>
          </p:cNvPr>
          <p:cNvSpPr txBox="1"/>
          <p:nvPr/>
        </p:nvSpPr>
        <p:spPr>
          <a:xfrm>
            <a:off x="589239" y="3731972"/>
            <a:ext cx="67324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And now let’s work backwards to get the charges on the individual capacitors…</a:t>
            </a:r>
          </a:p>
        </p:txBody>
      </p:sp>
      <p:graphicFrame>
        <p:nvGraphicFramePr>
          <p:cNvPr id="20" name="Object 19">
            <a:extLst>
              <a:ext uri="{FF2B5EF4-FFF2-40B4-BE49-F238E27FC236}">
                <a16:creationId xmlns:a16="http://schemas.microsoft.com/office/drawing/2014/main" id="{1B6AA3F3-BE63-4B65-8B6D-F0F1F70F638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85507"/>
              </p:ext>
            </p:extLst>
          </p:nvPr>
        </p:nvGraphicFramePr>
        <p:xfrm>
          <a:off x="471558" y="4600010"/>
          <a:ext cx="2197100" cy="1668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8" imgW="1920240" imgH="1249560" progId="Paint.Picture">
                  <p:embed/>
                </p:oleObj>
              </mc:Choice>
              <mc:Fallback>
                <p:oleObj name="Bitmap Image" r:id="rId8" imgW="1920240" imgH="1249560" progId="Paint.Picture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DAB2CCA4-B1FF-4AF4-AD39-18B1C1A7166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 l="1555" t="6250" r="26395" b="9363"/>
                      <a:stretch>
                        <a:fillRect/>
                      </a:stretch>
                    </p:blipFill>
                    <p:spPr bwMode="auto">
                      <a:xfrm>
                        <a:off x="471558" y="4600010"/>
                        <a:ext cx="2197100" cy="16684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86B6D10-1803-4B92-AB30-CB3DEC979DD0}"/>
              </a:ext>
            </a:extLst>
          </p:cNvPr>
          <p:cNvCxnSpPr>
            <a:cxnSpLocks/>
          </p:cNvCxnSpPr>
          <p:nvPr/>
        </p:nvCxnSpPr>
        <p:spPr>
          <a:xfrm>
            <a:off x="2421164" y="5434241"/>
            <a:ext cx="77972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28" name="Object 27">
            <a:extLst>
              <a:ext uri="{FF2B5EF4-FFF2-40B4-BE49-F238E27FC236}">
                <a16:creationId xmlns:a16="http://schemas.microsoft.com/office/drawing/2014/main" id="{62CE60DB-15E2-4178-98CC-371FBF51D85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5252715"/>
              </p:ext>
            </p:extLst>
          </p:nvPr>
        </p:nvGraphicFramePr>
        <p:xfrm>
          <a:off x="3287615" y="4070526"/>
          <a:ext cx="2016125" cy="2432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10" imgW="1760400" imgH="1821240" progId="Paint.Picture">
                  <p:embed/>
                </p:oleObj>
              </mc:Choice>
              <mc:Fallback>
                <p:oleObj name="Bitmap Image" r:id="rId10" imgW="1760400" imgH="1821240" progId="Paint.Picture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C3916287-4F5C-445D-9EE0-02A36552688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 l="1555" t="6250" r="26395" b="9363"/>
                      <a:stretch>
                        <a:fillRect/>
                      </a:stretch>
                    </p:blipFill>
                    <p:spPr bwMode="auto">
                      <a:xfrm>
                        <a:off x="3287615" y="4070526"/>
                        <a:ext cx="2016125" cy="24320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D3FF4B08-1B21-40C1-AD46-D9AED035299B}"/>
              </a:ext>
            </a:extLst>
          </p:cNvPr>
          <p:cNvCxnSpPr>
            <a:cxnSpLocks/>
          </p:cNvCxnSpPr>
          <p:nvPr/>
        </p:nvCxnSpPr>
        <p:spPr>
          <a:xfrm flipH="1" flipV="1">
            <a:off x="4971489" y="5584033"/>
            <a:ext cx="804190" cy="430658"/>
          </a:xfrm>
          <a:prstGeom prst="straightConnector1">
            <a:avLst/>
          </a:prstGeom>
          <a:ln>
            <a:solidFill>
              <a:schemeClr val="accent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6F22F0CF-9D3F-4EEF-B5B5-83D2AF8A93A5}"/>
              </a:ext>
            </a:extLst>
          </p:cNvPr>
          <p:cNvCxnSpPr>
            <a:cxnSpLocks/>
          </p:cNvCxnSpPr>
          <p:nvPr/>
        </p:nvCxnSpPr>
        <p:spPr>
          <a:xfrm flipH="1">
            <a:off x="4494688" y="4480379"/>
            <a:ext cx="1405025" cy="154106"/>
          </a:xfrm>
          <a:prstGeom prst="straightConnector1">
            <a:avLst/>
          </a:prstGeom>
          <a:ln>
            <a:solidFill>
              <a:schemeClr val="accent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3" name="Object 32">
            <a:extLst>
              <a:ext uri="{FF2B5EF4-FFF2-40B4-BE49-F238E27FC236}">
                <a16:creationId xmlns:a16="http://schemas.microsoft.com/office/drawing/2014/main" id="{34338356-C3E2-4A46-BEB8-D20C2198564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7641510"/>
              </p:ext>
            </p:extLst>
          </p:nvPr>
        </p:nvGraphicFramePr>
        <p:xfrm>
          <a:off x="6056497" y="4310397"/>
          <a:ext cx="734115" cy="2864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520560" imgH="203040" progId="Equation.DSMT4">
                  <p:embed/>
                </p:oleObj>
              </mc:Choice>
              <mc:Fallback>
                <p:oleObj name="Equation" r:id="rId12" imgW="5205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056497" y="4310397"/>
                        <a:ext cx="734115" cy="2864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33">
            <a:extLst>
              <a:ext uri="{FF2B5EF4-FFF2-40B4-BE49-F238E27FC236}">
                <a16:creationId xmlns:a16="http://schemas.microsoft.com/office/drawing/2014/main" id="{31EB7459-9613-44CF-BB2A-0F3458F1D2B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041039"/>
              </p:ext>
            </p:extLst>
          </p:nvPr>
        </p:nvGraphicFramePr>
        <p:xfrm>
          <a:off x="5899712" y="5871449"/>
          <a:ext cx="734115" cy="2864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520560" imgH="203040" progId="Equation.DSMT4">
                  <p:embed/>
                </p:oleObj>
              </mc:Choice>
              <mc:Fallback>
                <p:oleObj name="Equation" r:id="rId14" imgW="520560" imgH="203040" progId="Equation.DSMT4">
                  <p:embed/>
                  <p:pic>
                    <p:nvPicPr>
                      <p:cNvPr id="33" name="Object 32">
                        <a:extLst>
                          <a:ext uri="{FF2B5EF4-FFF2-40B4-BE49-F238E27FC236}">
                            <a16:creationId xmlns:a16="http://schemas.microsoft.com/office/drawing/2014/main" id="{34338356-C3E2-4A46-BEB8-D20C2198564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5899712" y="5871449"/>
                        <a:ext cx="734115" cy="2864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ct 34">
            <a:extLst>
              <a:ext uri="{FF2B5EF4-FFF2-40B4-BE49-F238E27FC236}">
                <a16:creationId xmlns:a16="http://schemas.microsoft.com/office/drawing/2014/main" id="{F8FB2A59-033C-4DE0-94DC-BA887B21CDB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1543948"/>
              </p:ext>
            </p:extLst>
          </p:nvPr>
        </p:nvGraphicFramePr>
        <p:xfrm>
          <a:off x="5987192" y="4634485"/>
          <a:ext cx="736465" cy="5309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545760" imgH="393480" progId="Equation.DSMT4">
                  <p:embed/>
                </p:oleObj>
              </mc:Choice>
              <mc:Fallback>
                <p:oleObj name="Equation" r:id="rId16" imgW="54576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5987192" y="4634485"/>
                        <a:ext cx="736465" cy="5309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ct 35">
            <a:extLst>
              <a:ext uri="{FF2B5EF4-FFF2-40B4-BE49-F238E27FC236}">
                <a16:creationId xmlns:a16="http://schemas.microsoft.com/office/drawing/2014/main" id="{6F6B23EA-8436-4818-8784-4B91B57094C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4633775"/>
              </p:ext>
            </p:extLst>
          </p:nvPr>
        </p:nvGraphicFramePr>
        <p:xfrm>
          <a:off x="6723657" y="4654019"/>
          <a:ext cx="889000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660240" imgH="393480" progId="Equation.DSMT4">
                  <p:embed/>
                </p:oleObj>
              </mc:Choice>
              <mc:Fallback>
                <p:oleObj name="Equation" r:id="rId18" imgW="660240" imgH="393480" progId="Equation.DSMT4">
                  <p:embed/>
                  <p:pic>
                    <p:nvPicPr>
                      <p:cNvPr id="35" name="Object 34">
                        <a:extLst>
                          <a:ext uri="{FF2B5EF4-FFF2-40B4-BE49-F238E27FC236}">
                            <a16:creationId xmlns:a16="http://schemas.microsoft.com/office/drawing/2014/main" id="{F8FB2A59-033C-4DE0-94DC-BA887B21CDB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6723657" y="4654019"/>
                        <a:ext cx="889000" cy="530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Object 36">
            <a:extLst>
              <a:ext uri="{FF2B5EF4-FFF2-40B4-BE49-F238E27FC236}">
                <a16:creationId xmlns:a16="http://schemas.microsoft.com/office/drawing/2014/main" id="{490425A6-9D06-47B6-8DF6-3DACC5CFE8A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2841069"/>
              </p:ext>
            </p:extLst>
          </p:nvPr>
        </p:nvGraphicFramePr>
        <p:xfrm>
          <a:off x="5899712" y="6221502"/>
          <a:ext cx="736465" cy="5309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545760" imgH="393480" progId="Equation.DSMT4">
                  <p:embed/>
                </p:oleObj>
              </mc:Choice>
              <mc:Fallback>
                <p:oleObj name="Equation" r:id="rId16" imgW="545760" imgH="393480" progId="Equation.DSMT4">
                  <p:embed/>
                  <p:pic>
                    <p:nvPicPr>
                      <p:cNvPr id="35" name="Object 34">
                        <a:extLst>
                          <a:ext uri="{FF2B5EF4-FFF2-40B4-BE49-F238E27FC236}">
                            <a16:creationId xmlns:a16="http://schemas.microsoft.com/office/drawing/2014/main" id="{F8FB2A59-033C-4DE0-94DC-BA887B21CDB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5899712" y="6221502"/>
                        <a:ext cx="736465" cy="5309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ct 37">
            <a:extLst>
              <a:ext uri="{FF2B5EF4-FFF2-40B4-BE49-F238E27FC236}">
                <a16:creationId xmlns:a16="http://schemas.microsoft.com/office/drawing/2014/main" id="{CAC26646-56CA-4039-85C9-235039E56B7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6291810"/>
              </p:ext>
            </p:extLst>
          </p:nvPr>
        </p:nvGraphicFramePr>
        <p:xfrm>
          <a:off x="6667377" y="6220805"/>
          <a:ext cx="904875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0" imgW="672840" imgH="393480" progId="Equation.DSMT4">
                  <p:embed/>
                </p:oleObj>
              </mc:Choice>
              <mc:Fallback>
                <p:oleObj name="Equation" r:id="rId20" imgW="672840" imgH="393480" progId="Equation.DSMT4">
                  <p:embed/>
                  <p:pic>
                    <p:nvPicPr>
                      <p:cNvPr id="36" name="Object 35">
                        <a:extLst>
                          <a:ext uri="{FF2B5EF4-FFF2-40B4-BE49-F238E27FC236}">
                            <a16:creationId xmlns:a16="http://schemas.microsoft.com/office/drawing/2014/main" id="{6F6B23EA-8436-4818-8784-4B91B57094C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6667377" y="6220805"/>
                        <a:ext cx="904875" cy="530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3FB6CC03-A959-4FBA-8E4F-C30E8CB71E3C}"/>
              </a:ext>
            </a:extLst>
          </p:cNvPr>
          <p:cNvCxnSpPr>
            <a:cxnSpLocks/>
          </p:cNvCxnSpPr>
          <p:nvPr/>
        </p:nvCxnSpPr>
        <p:spPr>
          <a:xfrm>
            <a:off x="6141268" y="5461595"/>
            <a:ext cx="109821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40" name="Object 39">
            <a:extLst>
              <a:ext uri="{FF2B5EF4-FFF2-40B4-BE49-F238E27FC236}">
                <a16:creationId xmlns:a16="http://schemas.microsoft.com/office/drawing/2014/main" id="{6169416D-C1D9-4EB6-A4AC-466C254636B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4953208"/>
              </p:ext>
            </p:extLst>
          </p:nvPr>
        </p:nvGraphicFramePr>
        <p:xfrm>
          <a:off x="7759234" y="4383361"/>
          <a:ext cx="2943830" cy="20260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2" imgW="2088000" imgH="1440360" progId="Paint.Picture">
                  <p:embed/>
                </p:oleObj>
              </mc:Choice>
              <mc:Fallback>
                <p:oleObj name="Bitmap Image" r:id="rId22" imgW="2088000" imgH="1440360" progId="Paint.Picture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42ED845B-8560-43AB-83CE-3327BC1FC72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59234" y="4383361"/>
                        <a:ext cx="2943830" cy="202608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954AEF79-91BC-4707-AD6C-67302599D8F7}"/>
              </a:ext>
            </a:extLst>
          </p:cNvPr>
          <p:cNvCxnSpPr>
            <a:cxnSpLocks/>
          </p:cNvCxnSpPr>
          <p:nvPr/>
        </p:nvCxnSpPr>
        <p:spPr>
          <a:xfrm>
            <a:off x="8241960" y="3931590"/>
            <a:ext cx="392619" cy="421430"/>
          </a:xfrm>
          <a:prstGeom prst="straightConnector1">
            <a:avLst/>
          </a:prstGeom>
          <a:ln>
            <a:solidFill>
              <a:schemeClr val="accent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3" name="Object 42">
            <a:extLst>
              <a:ext uri="{FF2B5EF4-FFF2-40B4-BE49-F238E27FC236}">
                <a16:creationId xmlns:a16="http://schemas.microsoft.com/office/drawing/2014/main" id="{3B5D5129-F8B3-4543-A824-F79551F9D63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9587785"/>
              </p:ext>
            </p:extLst>
          </p:nvPr>
        </p:nvGraphicFramePr>
        <p:xfrm>
          <a:off x="7739377" y="3230747"/>
          <a:ext cx="734115" cy="2864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520560" imgH="203040" progId="Equation.DSMT4">
                  <p:embed/>
                </p:oleObj>
              </mc:Choice>
              <mc:Fallback>
                <p:oleObj name="Equation" r:id="rId12" imgW="520560" imgH="203040" progId="Equation.DSMT4">
                  <p:embed/>
                  <p:pic>
                    <p:nvPicPr>
                      <p:cNvPr id="33" name="Object 32">
                        <a:extLst>
                          <a:ext uri="{FF2B5EF4-FFF2-40B4-BE49-F238E27FC236}">
                            <a16:creationId xmlns:a16="http://schemas.microsoft.com/office/drawing/2014/main" id="{34338356-C3E2-4A46-BEB8-D20C2198564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7739377" y="3230747"/>
                        <a:ext cx="734115" cy="2864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Object 43">
            <a:extLst>
              <a:ext uri="{FF2B5EF4-FFF2-40B4-BE49-F238E27FC236}">
                <a16:creationId xmlns:a16="http://schemas.microsoft.com/office/drawing/2014/main" id="{7EBCCBE1-A84E-472B-AFD3-8CF72D29512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2117609"/>
              </p:ext>
            </p:extLst>
          </p:nvPr>
        </p:nvGraphicFramePr>
        <p:xfrm>
          <a:off x="7704796" y="3541731"/>
          <a:ext cx="803275" cy="239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4" imgW="596880" imgH="177480" progId="Equation.DSMT4">
                  <p:embed/>
                </p:oleObj>
              </mc:Choice>
              <mc:Fallback>
                <p:oleObj name="Equation" r:id="rId24" imgW="596880" imgH="177480" progId="Equation.DSMT4">
                  <p:embed/>
                  <p:pic>
                    <p:nvPicPr>
                      <p:cNvPr id="36" name="Object 35">
                        <a:extLst>
                          <a:ext uri="{FF2B5EF4-FFF2-40B4-BE49-F238E27FC236}">
                            <a16:creationId xmlns:a16="http://schemas.microsoft.com/office/drawing/2014/main" id="{6F6B23EA-8436-4818-8784-4B91B57094C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7704796" y="3541731"/>
                        <a:ext cx="803275" cy="2397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Object 47">
            <a:extLst>
              <a:ext uri="{FF2B5EF4-FFF2-40B4-BE49-F238E27FC236}">
                <a16:creationId xmlns:a16="http://schemas.microsoft.com/office/drawing/2014/main" id="{28618809-293B-4456-80DA-A7F2710E356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8827327"/>
              </p:ext>
            </p:extLst>
          </p:nvPr>
        </p:nvGraphicFramePr>
        <p:xfrm>
          <a:off x="9597247" y="3101651"/>
          <a:ext cx="803275" cy="239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6" imgW="596880" imgH="177480" progId="Equation.DSMT4">
                  <p:embed/>
                </p:oleObj>
              </mc:Choice>
              <mc:Fallback>
                <p:oleObj name="Equation" r:id="rId26" imgW="596880" imgH="177480" progId="Equation.DSMT4">
                  <p:embed/>
                  <p:pic>
                    <p:nvPicPr>
                      <p:cNvPr id="38" name="Object 37">
                        <a:extLst>
                          <a:ext uri="{FF2B5EF4-FFF2-40B4-BE49-F238E27FC236}">
                            <a16:creationId xmlns:a16="http://schemas.microsoft.com/office/drawing/2014/main" id="{CAC26646-56CA-4039-85C9-235039E56B7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9597247" y="3101651"/>
                        <a:ext cx="803275" cy="2397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5FA633EB-85AC-4B78-8886-4FB883A693A1}"/>
              </a:ext>
            </a:extLst>
          </p:cNvPr>
          <p:cNvCxnSpPr>
            <a:cxnSpLocks/>
          </p:cNvCxnSpPr>
          <p:nvPr/>
        </p:nvCxnSpPr>
        <p:spPr>
          <a:xfrm flipH="1">
            <a:off x="9366297" y="3901249"/>
            <a:ext cx="391339" cy="1420209"/>
          </a:xfrm>
          <a:prstGeom prst="straightConnector1">
            <a:avLst/>
          </a:prstGeom>
          <a:ln>
            <a:solidFill>
              <a:schemeClr val="accent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0" name="Object 59">
            <a:extLst>
              <a:ext uri="{FF2B5EF4-FFF2-40B4-BE49-F238E27FC236}">
                <a16:creationId xmlns:a16="http://schemas.microsoft.com/office/drawing/2014/main" id="{8BC3EE88-E71D-45E5-88F5-8709A5D40B8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5676968"/>
              </p:ext>
            </p:extLst>
          </p:nvPr>
        </p:nvGraphicFramePr>
        <p:xfrm>
          <a:off x="9671446" y="3415590"/>
          <a:ext cx="844550" cy="287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8" imgW="596880" imgH="203040" progId="Equation.DSMT4">
                  <p:embed/>
                </p:oleObj>
              </mc:Choice>
              <mc:Fallback>
                <p:oleObj name="Equation" r:id="rId28" imgW="596880" imgH="203040" progId="Equation.DSMT4">
                  <p:embed/>
                  <p:pic>
                    <p:nvPicPr>
                      <p:cNvPr id="43" name="Object 42">
                        <a:extLst>
                          <a:ext uri="{FF2B5EF4-FFF2-40B4-BE49-F238E27FC236}">
                            <a16:creationId xmlns:a16="http://schemas.microsoft.com/office/drawing/2014/main" id="{3B5D5129-F8B3-4543-A824-F79551F9D63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9671446" y="3415590"/>
                        <a:ext cx="844550" cy="2873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1B31DA34-FEDB-4B6B-A12A-44C241F21C2C}"/>
              </a:ext>
            </a:extLst>
          </p:cNvPr>
          <p:cNvCxnSpPr>
            <a:cxnSpLocks/>
          </p:cNvCxnSpPr>
          <p:nvPr/>
        </p:nvCxnSpPr>
        <p:spPr>
          <a:xfrm flipH="1">
            <a:off x="10515996" y="4919131"/>
            <a:ext cx="420222" cy="571604"/>
          </a:xfrm>
          <a:prstGeom prst="straightConnector1">
            <a:avLst/>
          </a:prstGeom>
          <a:ln>
            <a:solidFill>
              <a:schemeClr val="accent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4" name="Object 63">
            <a:extLst>
              <a:ext uri="{FF2B5EF4-FFF2-40B4-BE49-F238E27FC236}">
                <a16:creationId xmlns:a16="http://schemas.microsoft.com/office/drawing/2014/main" id="{5D614BEF-DB03-4A0F-AF48-2EC18203701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7660218"/>
              </p:ext>
            </p:extLst>
          </p:nvPr>
        </p:nvGraphicFramePr>
        <p:xfrm>
          <a:off x="10963061" y="4514629"/>
          <a:ext cx="803275" cy="239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6" imgW="596880" imgH="177480" progId="Equation.DSMT4">
                  <p:embed/>
                </p:oleObj>
              </mc:Choice>
              <mc:Fallback>
                <p:oleObj name="Equation" r:id="rId26" imgW="596880" imgH="177480" progId="Equation.DSMT4">
                  <p:embed/>
                  <p:pic>
                    <p:nvPicPr>
                      <p:cNvPr id="48" name="Object 47">
                        <a:extLst>
                          <a:ext uri="{FF2B5EF4-FFF2-40B4-BE49-F238E27FC236}">
                            <a16:creationId xmlns:a16="http://schemas.microsoft.com/office/drawing/2014/main" id="{28618809-293B-4456-80DA-A7F2710E356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10963061" y="4514629"/>
                        <a:ext cx="803275" cy="2397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5" name="Object 64">
            <a:extLst>
              <a:ext uri="{FF2B5EF4-FFF2-40B4-BE49-F238E27FC236}">
                <a16:creationId xmlns:a16="http://schemas.microsoft.com/office/drawing/2014/main" id="{060EBEA7-7B6D-4578-80E7-89D23A55E63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2758105"/>
              </p:ext>
            </p:extLst>
          </p:nvPr>
        </p:nvGraphicFramePr>
        <p:xfrm>
          <a:off x="11009956" y="4835515"/>
          <a:ext cx="842963" cy="287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0" imgW="596880" imgH="203040" progId="Equation.DSMT4">
                  <p:embed/>
                </p:oleObj>
              </mc:Choice>
              <mc:Fallback>
                <p:oleObj name="Equation" r:id="rId30" imgW="596880" imgH="203040" progId="Equation.DSMT4">
                  <p:embed/>
                  <p:pic>
                    <p:nvPicPr>
                      <p:cNvPr id="60" name="Object 59">
                        <a:extLst>
                          <a:ext uri="{FF2B5EF4-FFF2-40B4-BE49-F238E27FC236}">
                            <a16:creationId xmlns:a16="http://schemas.microsoft.com/office/drawing/2014/main" id="{8BC3EE88-E71D-45E5-88F5-8709A5D40B8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1"/>
                      <a:stretch>
                        <a:fillRect/>
                      </a:stretch>
                    </p:blipFill>
                    <p:spPr>
                      <a:xfrm>
                        <a:off x="11009956" y="4835515"/>
                        <a:ext cx="842963" cy="2873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7" name="Object 66">
            <a:extLst>
              <a:ext uri="{FF2B5EF4-FFF2-40B4-BE49-F238E27FC236}">
                <a16:creationId xmlns:a16="http://schemas.microsoft.com/office/drawing/2014/main" id="{07EDF033-D479-4BF3-A830-BA12EA42774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6555637"/>
              </p:ext>
            </p:extLst>
          </p:nvPr>
        </p:nvGraphicFramePr>
        <p:xfrm>
          <a:off x="9841991" y="3734781"/>
          <a:ext cx="1421435" cy="2707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2" imgW="1066680" imgH="203040" progId="Equation.DSMT4">
                  <p:embed/>
                </p:oleObj>
              </mc:Choice>
              <mc:Fallback>
                <p:oleObj name="Equation" r:id="rId32" imgW="106668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3"/>
                      <a:stretch>
                        <a:fillRect/>
                      </a:stretch>
                    </p:blipFill>
                    <p:spPr>
                      <a:xfrm>
                        <a:off x="9841991" y="3734781"/>
                        <a:ext cx="1421435" cy="2707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8" name="Object 67">
            <a:extLst>
              <a:ext uri="{FF2B5EF4-FFF2-40B4-BE49-F238E27FC236}">
                <a16:creationId xmlns:a16="http://schemas.microsoft.com/office/drawing/2014/main" id="{04AD6614-795E-4D85-8688-88A8873A0C9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3971054"/>
              </p:ext>
            </p:extLst>
          </p:nvPr>
        </p:nvGraphicFramePr>
        <p:xfrm>
          <a:off x="11017132" y="5169448"/>
          <a:ext cx="1174868" cy="6052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4" imgW="838080" imgH="431640" progId="Equation.DSMT4">
                  <p:embed/>
                </p:oleObj>
              </mc:Choice>
              <mc:Fallback>
                <p:oleObj name="Equation" r:id="rId34" imgW="83808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5"/>
                      <a:stretch>
                        <a:fillRect/>
                      </a:stretch>
                    </p:blipFill>
                    <p:spPr>
                      <a:xfrm>
                        <a:off x="11017132" y="5169448"/>
                        <a:ext cx="1174868" cy="6052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46954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8" grpId="0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ED0631-45D0-4B7B-8982-253B6EF43FEC}"/>
              </a:ext>
            </a:extLst>
          </p:cNvPr>
          <p:cNvSpPr txBox="1">
            <a:spLocks/>
          </p:cNvSpPr>
          <p:nvPr/>
        </p:nvSpPr>
        <p:spPr>
          <a:xfrm>
            <a:off x="4519072" y="328688"/>
            <a:ext cx="2873071" cy="597107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B.2 Capacitors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791862BB-DD15-4BCB-A768-77E8E080D3D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8206169"/>
              </p:ext>
            </p:extLst>
          </p:nvPr>
        </p:nvGraphicFramePr>
        <p:xfrm>
          <a:off x="524837" y="1820720"/>
          <a:ext cx="2879899" cy="19848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2088000" imgH="1440360" progId="Paint.Picture">
                  <p:embed/>
                </p:oleObj>
              </mc:Choice>
              <mc:Fallback>
                <p:oleObj name="Bitmap Image" r:id="rId2" imgW="2088000" imgH="1440360" progId="Paint.Picture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5E88BCCB-C956-44C0-92E1-FDABF38973F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4837" y="1820720"/>
                        <a:ext cx="2879899" cy="198485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671C4148-1857-40B7-A666-94C05AC698D9}"/>
              </a:ext>
            </a:extLst>
          </p:cNvPr>
          <p:cNvSpPr/>
          <p:nvPr/>
        </p:nvSpPr>
        <p:spPr>
          <a:xfrm>
            <a:off x="624228" y="1045065"/>
            <a:ext cx="1070638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Just when you thought the circuit couldn’t get any more amazing, this happened.   Now how much energy is stored in the circuit?  What are the charges on the capacitors?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3F9D8B4-0D46-4A0E-8242-7465AEC6F3EB}"/>
              </a:ext>
            </a:extLst>
          </p:cNvPr>
          <p:cNvSpPr txBox="1"/>
          <p:nvPr/>
        </p:nvSpPr>
        <p:spPr>
          <a:xfrm>
            <a:off x="4103326" y="2089076"/>
            <a:ext cx="65776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In this case we cannot combine any of the capacitors in series or parallel.  So </a:t>
            </a:r>
          </a:p>
          <a:p>
            <a:r>
              <a:rPr lang="en-US" sz="1600" dirty="0"/>
              <a:t>we must take another route.  This is how it works.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F1D3787-3B22-4544-B776-0BA174CD7BA1}"/>
              </a:ext>
            </a:extLst>
          </p:cNvPr>
          <p:cNvSpPr txBox="1"/>
          <p:nvPr/>
        </p:nvSpPr>
        <p:spPr>
          <a:xfrm>
            <a:off x="4103326" y="4591031"/>
            <a:ext cx="4681603" cy="33855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/>
              <a:t>1. Label the charges in the wires in any arbitrary way:</a:t>
            </a:r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440ADA33-C141-4925-89C5-BAE26A2BE07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4658816"/>
              </p:ext>
            </p:extLst>
          </p:nvPr>
        </p:nvGraphicFramePr>
        <p:xfrm>
          <a:off x="404813" y="4210050"/>
          <a:ext cx="3122612" cy="198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4" imgW="2263320" imgH="1440360" progId="Paint.Picture">
                  <p:embed/>
                </p:oleObj>
              </mc:Choice>
              <mc:Fallback>
                <p:oleObj name="Bitmap Image" r:id="rId4" imgW="2263320" imgH="1440360" progId="Paint.Picture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791862BB-DD15-4BCB-A768-77E8E080D3D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4813" y="4210050"/>
                        <a:ext cx="3122612" cy="19843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22609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0A1F3C-74A9-4DF3-B052-8776DB68EC07}"/>
              </a:ext>
            </a:extLst>
          </p:cNvPr>
          <p:cNvSpPr txBox="1">
            <a:spLocks/>
          </p:cNvSpPr>
          <p:nvPr/>
        </p:nvSpPr>
        <p:spPr>
          <a:xfrm>
            <a:off x="4519072" y="328688"/>
            <a:ext cx="2873071" cy="597107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B.2 Capacitors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6A0F50CE-8CD6-4348-B66E-8A7F7F0708C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2767205"/>
              </p:ext>
            </p:extLst>
          </p:nvPr>
        </p:nvGraphicFramePr>
        <p:xfrm>
          <a:off x="593657" y="1007303"/>
          <a:ext cx="3122612" cy="198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3" imgW="2263320" imgH="1440360" progId="Paint.Picture">
                  <p:embed/>
                </p:oleObj>
              </mc:Choice>
              <mc:Fallback>
                <p:oleObj name="Bitmap Image" r:id="rId3" imgW="2263320" imgH="1440360" progId="Paint.Picture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440ADA33-C141-4925-89C5-BAE26A2BE07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3657" y="1007303"/>
                        <a:ext cx="3122612" cy="19843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CAA434E0-C18C-46E3-B9D5-97DC3C57FFD7}"/>
              </a:ext>
            </a:extLst>
          </p:cNvPr>
          <p:cNvSpPr txBox="1"/>
          <p:nvPr/>
        </p:nvSpPr>
        <p:spPr>
          <a:xfrm>
            <a:off x="4361396" y="1376611"/>
            <a:ext cx="7352141" cy="58477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/>
              <a:t>2. At each junction, apply KCL (</a:t>
            </a:r>
            <a:r>
              <a:rPr lang="en-US" sz="1600" dirty="0" err="1"/>
              <a:t>Kirchoff’s</a:t>
            </a:r>
            <a:r>
              <a:rPr lang="en-US" sz="1600" dirty="0"/>
              <a:t> charge law), which states that the sum of the </a:t>
            </a:r>
          </a:p>
          <a:p>
            <a:r>
              <a:rPr lang="en-US" sz="1600" dirty="0"/>
              <a:t>    charges leaving a junction must add up to zero.  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439B2211-69D7-499B-A94F-20B6A165E45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1403046"/>
              </p:ext>
            </p:extLst>
          </p:nvPr>
        </p:nvGraphicFramePr>
        <p:xfrm>
          <a:off x="4361396" y="2172391"/>
          <a:ext cx="2390775" cy="350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726920" imgH="253800" progId="Equation.DSMT4">
                  <p:embed/>
                </p:oleObj>
              </mc:Choice>
              <mc:Fallback>
                <p:oleObj name="Equation" r:id="rId5" imgW="172692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361396" y="2172391"/>
                        <a:ext cx="2390775" cy="350837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5ADD4790-2E72-49E1-A542-AE93B19737A1}"/>
                  </a:ext>
                </a:extLst>
              </p14:cNvPr>
              <p14:cNvContentPartPr/>
              <p14:nvPr/>
            </p14:nvContentPartPr>
            <p14:xfrm>
              <a:off x="1490103" y="1080970"/>
              <a:ext cx="2059560" cy="126684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5ADD4790-2E72-49E1-A542-AE93B19737A1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481103" y="1072330"/>
                <a:ext cx="2077200" cy="128448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EF05EF13-3C9D-47AB-A4A2-E0553C28573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9296375"/>
              </p:ext>
            </p:extLst>
          </p:nvPr>
        </p:nvGraphicFramePr>
        <p:xfrm>
          <a:off x="4361396" y="2708352"/>
          <a:ext cx="1485952" cy="31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091880" imgH="228600" progId="Equation.DSMT4">
                  <p:embed/>
                </p:oleObj>
              </mc:Choice>
              <mc:Fallback>
                <p:oleObj name="Equation" r:id="rId10" imgW="109188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361396" y="2708352"/>
                        <a:ext cx="1485952" cy="3110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47E2D0C9-21D7-4E19-8CB6-F38295A03234}"/>
              </a:ext>
            </a:extLst>
          </p:cNvPr>
          <p:cNvSpPr txBox="1"/>
          <p:nvPr/>
        </p:nvSpPr>
        <p:spPr>
          <a:xfrm>
            <a:off x="4344802" y="3546248"/>
            <a:ext cx="63246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Note we needn’t apply it to the other junction because we’ll get the same</a:t>
            </a:r>
          </a:p>
          <a:p>
            <a:r>
              <a:rPr lang="en-US" sz="1600" dirty="0"/>
              <a:t>equation.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E5BDEDC4-DE06-4EA2-8061-AB0557465A91}"/>
                  </a:ext>
                </a:extLst>
              </p14:cNvPr>
              <p14:cNvContentPartPr/>
              <p14:nvPr/>
            </p14:nvContentPartPr>
            <p14:xfrm>
              <a:off x="287501" y="1105528"/>
              <a:ext cx="3194640" cy="2183400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E5BDEDC4-DE06-4EA2-8061-AB0557465A91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278501" y="1096528"/>
                <a:ext cx="3212280" cy="2201040"/>
              </a:xfrm>
              <a:prstGeom prst="rect">
                <a:avLst/>
              </a:prstGeom>
            </p:spPr>
          </p:pic>
        </mc:Fallback>
      </mc:AlternateContent>
      <p:sp>
        <p:nvSpPr>
          <p:cNvPr id="10" name="Oval 9">
            <a:extLst>
              <a:ext uri="{FF2B5EF4-FFF2-40B4-BE49-F238E27FC236}">
                <a16:creationId xmlns:a16="http://schemas.microsoft.com/office/drawing/2014/main" id="{CBBF6B91-36DD-415E-9787-1CD84BD90F1B}"/>
              </a:ext>
            </a:extLst>
          </p:cNvPr>
          <p:cNvSpPr/>
          <p:nvPr/>
        </p:nvSpPr>
        <p:spPr>
          <a:xfrm>
            <a:off x="2029326" y="1379419"/>
            <a:ext cx="144379" cy="139166"/>
          </a:xfrm>
          <a:prstGeom prst="ellipse">
            <a:avLst/>
          </a:prstGeom>
          <a:solidFill>
            <a:srgbClr val="FFCCCC"/>
          </a:solidFill>
          <a:ln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459F43B-B66D-4FD5-861A-B94B19A7C580}"/>
              </a:ext>
            </a:extLst>
          </p:cNvPr>
          <p:cNvSpPr/>
          <p:nvPr/>
        </p:nvSpPr>
        <p:spPr>
          <a:xfrm>
            <a:off x="2010584" y="2692839"/>
            <a:ext cx="144379" cy="139166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D200DFF1-C2D1-451D-8CFA-EE78C901DB9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8027785"/>
              </p:ext>
            </p:extLst>
          </p:nvPr>
        </p:nvGraphicFramePr>
        <p:xfrm>
          <a:off x="4401500" y="4232396"/>
          <a:ext cx="1365250" cy="31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1002960" imgH="228600" progId="Equation.DSMT4">
                  <p:embed/>
                </p:oleObj>
              </mc:Choice>
              <mc:Fallback>
                <p:oleObj name="Equation" r:id="rId14" imgW="1002960" imgH="22860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EF05EF13-3C9D-47AB-A4A2-E0553C28573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4401500" y="4232396"/>
                        <a:ext cx="1365250" cy="311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E30B5D3A-DE04-42AB-8D6D-D7E0CAED0C4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2239213"/>
              </p:ext>
            </p:extLst>
          </p:nvPr>
        </p:nvGraphicFramePr>
        <p:xfrm>
          <a:off x="4421188" y="3133725"/>
          <a:ext cx="1365250" cy="31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1002960" imgH="228600" progId="Equation.DSMT4">
                  <p:embed/>
                </p:oleObj>
              </mc:Choice>
              <mc:Fallback>
                <p:oleObj name="Equation" r:id="rId16" imgW="1002960" imgH="22860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EF05EF13-3C9D-47AB-A4A2-E0553C28573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4421188" y="3133725"/>
                        <a:ext cx="1365250" cy="311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5" name="Connector: Curved 14">
            <a:extLst>
              <a:ext uri="{FF2B5EF4-FFF2-40B4-BE49-F238E27FC236}">
                <a16:creationId xmlns:a16="http://schemas.microsoft.com/office/drawing/2014/main" id="{E0A9566C-A98A-42D1-A261-DE724DA0EE23}"/>
              </a:ext>
            </a:extLst>
          </p:cNvPr>
          <p:cNvCxnSpPr>
            <a:cxnSpLocks/>
          </p:cNvCxnSpPr>
          <p:nvPr/>
        </p:nvCxnSpPr>
        <p:spPr>
          <a:xfrm rot="16200000" flipH="1">
            <a:off x="3502112" y="2046660"/>
            <a:ext cx="800635" cy="770056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or: Curved 19">
            <a:extLst>
              <a:ext uri="{FF2B5EF4-FFF2-40B4-BE49-F238E27FC236}">
                <a16:creationId xmlns:a16="http://schemas.microsoft.com/office/drawing/2014/main" id="{F5858863-032D-49A1-844E-DC465294B3FA}"/>
              </a:ext>
            </a:extLst>
          </p:cNvPr>
          <p:cNvCxnSpPr>
            <a:cxnSpLocks/>
          </p:cNvCxnSpPr>
          <p:nvPr/>
        </p:nvCxnSpPr>
        <p:spPr>
          <a:xfrm rot="16200000" flipH="1">
            <a:off x="2999833" y="2932704"/>
            <a:ext cx="1379866" cy="1272739"/>
          </a:xfrm>
          <a:prstGeom prst="curvedConnector3">
            <a:avLst>
              <a:gd name="adj1" fmla="val 5058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6306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E97E8C72-58F1-4BB2-AFC1-0475D1F5098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2298789"/>
              </p:ext>
            </p:extLst>
          </p:nvPr>
        </p:nvGraphicFramePr>
        <p:xfrm>
          <a:off x="561573" y="1031367"/>
          <a:ext cx="3122612" cy="198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2263320" imgH="1440360" progId="Paint.Picture">
                  <p:embed/>
                </p:oleObj>
              </mc:Choice>
              <mc:Fallback>
                <p:oleObj name="Bitmap Image" r:id="rId2" imgW="2263320" imgH="1440360" progId="Paint.Picture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6A0F50CE-8CD6-4348-B66E-8A7F7F0708C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1573" y="1031367"/>
                        <a:ext cx="3122612" cy="19843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itle 1">
            <a:extLst>
              <a:ext uri="{FF2B5EF4-FFF2-40B4-BE49-F238E27FC236}">
                <a16:creationId xmlns:a16="http://schemas.microsoft.com/office/drawing/2014/main" id="{E68C2EAC-C5BA-4250-9ACF-23CC2350B2BE}"/>
              </a:ext>
            </a:extLst>
          </p:cNvPr>
          <p:cNvSpPr txBox="1">
            <a:spLocks/>
          </p:cNvSpPr>
          <p:nvPr/>
        </p:nvSpPr>
        <p:spPr>
          <a:xfrm>
            <a:off x="4519072" y="328688"/>
            <a:ext cx="2873071" cy="597107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B.2 Capacitors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C152A3-B734-4877-BCA7-48C8EF9ED9A2}"/>
              </a:ext>
            </a:extLst>
          </p:cNvPr>
          <p:cNvSpPr txBox="1"/>
          <p:nvPr/>
        </p:nvSpPr>
        <p:spPr>
          <a:xfrm>
            <a:off x="3684185" y="1424737"/>
            <a:ext cx="8395520" cy="58477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3. Apply KVL (</a:t>
            </a:r>
            <a:r>
              <a:rPr lang="en-US" sz="1600" dirty="0" err="1"/>
              <a:t>Kirchoff’s</a:t>
            </a:r>
            <a:r>
              <a:rPr lang="en-US" sz="1600" dirty="0"/>
              <a:t> Voltage Law) to as many loops as necessary (# of unknown charges -1),</a:t>
            </a:r>
          </a:p>
          <a:p>
            <a:r>
              <a:rPr lang="en-US" sz="1600" dirty="0"/>
              <a:t>    which states that the sum of the potential differences around a closed loop must add up to zero.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6FD74CDC-3FA6-467F-8557-FD9367C1ACA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7300697"/>
              </p:ext>
            </p:extLst>
          </p:nvPr>
        </p:nvGraphicFramePr>
        <p:xfrm>
          <a:off x="3692525" y="2227263"/>
          <a:ext cx="2373313" cy="350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714320" imgH="253800" progId="Equation.DSMT4">
                  <p:embed/>
                </p:oleObj>
              </mc:Choice>
              <mc:Fallback>
                <p:oleObj name="Equation" r:id="rId4" imgW="1714320" imgH="25380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439B2211-69D7-499B-A94F-20B6A165E45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692525" y="2227263"/>
                        <a:ext cx="2373313" cy="350837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F0A77FDF-A509-4E33-A353-298F8B4413F7}"/>
              </a:ext>
            </a:extLst>
          </p:cNvPr>
          <p:cNvSpPr txBox="1"/>
          <p:nvPr/>
        </p:nvSpPr>
        <p:spPr>
          <a:xfrm>
            <a:off x="3560089" y="2692576"/>
            <a:ext cx="63289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The loops you choose, their starting point, and the direction in which you </a:t>
            </a:r>
          </a:p>
          <a:p>
            <a:r>
              <a:rPr lang="en-US" sz="1600" dirty="0"/>
              <a:t>circumambulate them are all arbitrary. 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37E86355-AD25-4697-9E89-3535AEC79502}"/>
                  </a:ext>
                </a:extLst>
              </p14:cNvPr>
              <p14:cNvContentPartPr/>
              <p14:nvPr/>
            </p14:nvContentPartPr>
            <p14:xfrm>
              <a:off x="905981" y="1435288"/>
              <a:ext cx="1244520" cy="140184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37E86355-AD25-4697-9E89-3535AEC79502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97338" y="1426648"/>
                <a:ext cx="1262165" cy="141948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9E62AEE4-BF0D-4DDF-84DB-C3162D2518B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3420156"/>
              </p:ext>
            </p:extLst>
          </p:nvPr>
        </p:nvGraphicFramePr>
        <p:xfrm>
          <a:off x="269647" y="3727968"/>
          <a:ext cx="1457310" cy="5076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1130040" imgH="393480" progId="Equation.DSMT4">
                  <p:embed/>
                </p:oleObj>
              </mc:Choice>
              <mc:Fallback>
                <p:oleObj name="Equation" r:id="rId9" imgW="113004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69647" y="3727968"/>
                        <a:ext cx="1457310" cy="5076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5" name="Connector: Curved 14">
            <a:extLst>
              <a:ext uri="{FF2B5EF4-FFF2-40B4-BE49-F238E27FC236}">
                <a16:creationId xmlns:a16="http://schemas.microsoft.com/office/drawing/2014/main" id="{C549EC1C-87AD-4223-929A-533A23AB2CCF}"/>
              </a:ext>
            </a:extLst>
          </p:cNvPr>
          <p:cNvCxnSpPr>
            <a:cxnSpLocks/>
          </p:cNvCxnSpPr>
          <p:nvPr/>
        </p:nvCxnSpPr>
        <p:spPr>
          <a:xfrm rot="5400000">
            <a:off x="1070901" y="2989573"/>
            <a:ext cx="757306" cy="554805"/>
          </a:xfrm>
          <a:prstGeom prst="curved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529B56BC-E425-4704-8FB2-33C2A13519FB}"/>
                  </a:ext>
                </a:extLst>
              </p14:cNvPr>
              <p14:cNvContentPartPr/>
              <p14:nvPr/>
            </p14:nvContentPartPr>
            <p14:xfrm>
              <a:off x="2083181" y="1482448"/>
              <a:ext cx="1078560" cy="134460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529B56BC-E425-4704-8FB2-33C2A13519FB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2074181" y="1473806"/>
                <a:ext cx="1096200" cy="1362245"/>
              </a:xfrm>
              <a:prstGeom prst="rect">
                <a:avLst/>
              </a:prstGeom>
            </p:spPr>
          </p:pic>
        </mc:Fallback>
      </mc:AlternateContent>
      <p:cxnSp>
        <p:nvCxnSpPr>
          <p:cNvPr id="22" name="Connector: Curved 21">
            <a:extLst>
              <a:ext uri="{FF2B5EF4-FFF2-40B4-BE49-F238E27FC236}">
                <a16:creationId xmlns:a16="http://schemas.microsoft.com/office/drawing/2014/main" id="{EF595604-181E-4180-BBAA-5A1D3690F2A5}"/>
              </a:ext>
            </a:extLst>
          </p:cNvPr>
          <p:cNvCxnSpPr>
            <a:cxnSpLocks/>
          </p:cNvCxnSpPr>
          <p:nvPr/>
        </p:nvCxnSpPr>
        <p:spPr>
          <a:xfrm rot="16200000" flipH="1">
            <a:off x="2256434" y="2893498"/>
            <a:ext cx="890840" cy="778099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8" name="Object 27">
            <a:extLst>
              <a:ext uri="{FF2B5EF4-FFF2-40B4-BE49-F238E27FC236}">
                <a16:creationId xmlns:a16="http://schemas.microsoft.com/office/drawing/2014/main" id="{D7AAAC71-9B61-420D-A8B4-77D52DFF30D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9816626"/>
              </p:ext>
            </p:extLst>
          </p:nvPr>
        </p:nvGraphicFramePr>
        <p:xfrm>
          <a:off x="2418598" y="3727968"/>
          <a:ext cx="1344612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1041120" imgH="393480" progId="Equation.DSMT4">
                  <p:embed/>
                </p:oleObj>
              </mc:Choice>
              <mc:Fallback>
                <p:oleObj name="Equation" r:id="rId13" imgW="1041120" imgH="393480" progId="Equation.DSMT4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9E62AEE4-BF0D-4DDF-84DB-C3162D2518B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2418598" y="3727968"/>
                        <a:ext cx="1344612" cy="50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30">
            <a:extLst>
              <a:ext uri="{FF2B5EF4-FFF2-40B4-BE49-F238E27FC236}">
                <a16:creationId xmlns:a16="http://schemas.microsoft.com/office/drawing/2014/main" id="{98D74895-F63B-4E46-8887-96A3C1773E1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4899076"/>
              </p:ext>
            </p:extLst>
          </p:nvPr>
        </p:nvGraphicFramePr>
        <p:xfrm>
          <a:off x="269647" y="4317909"/>
          <a:ext cx="1065212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5" imgW="825480" imgH="393480" progId="Equation.DSMT4">
                  <p:embed/>
                </p:oleObj>
              </mc:Choice>
              <mc:Fallback>
                <p:oleObj name="Equation" r:id="rId15" imgW="825480" imgH="393480" progId="Equation.DSMT4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9E62AEE4-BF0D-4DDF-84DB-C3162D2518B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269647" y="4317909"/>
                        <a:ext cx="1065212" cy="50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31">
            <a:extLst>
              <a:ext uri="{FF2B5EF4-FFF2-40B4-BE49-F238E27FC236}">
                <a16:creationId xmlns:a16="http://schemas.microsoft.com/office/drawing/2014/main" id="{F4B03F70-62D8-41AF-BDF4-9E4F4268CBF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585479"/>
              </p:ext>
            </p:extLst>
          </p:nvPr>
        </p:nvGraphicFramePr>
        <p:xfrm>
          <a:off x="2559050" y="4302125"/>
          <a:ext cx="1065213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7" imgW="825480" imgH="393480" progId="Equation.DSMT4">
                  <p:embed/>
                </p:oleObj>
              </mc:Choice>
              <mc:Fallback>
                <p:oleObj name="Equation" r:id="rId17" imgW="825480" imgH="393480" progId="Equation.DSMT4">
                  <p:embed/>
                  <p:pic>
                    <p:nvPicPr>
                      <p:cNvPr id="28" name="Object 27">
                        <a:extLst>
                          <a:ext uri="{FF2B5EF4-FFF2-40B4-BE49-F238E27FC236}">
                            <a16:creationId xmlns:a16="http://schemas.microsoft.com/office/drawing/2014/main" id="{D7AAAC71-9B61-420D-A8B4-77D52DFF30D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2559050" y="4302125"/>
                        <a:ext cx="1065213" cy="50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43591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CA5D5496-63F5-494B-BF4F-0FE2123C04A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3106363"/>
              </p:ext>
            </p:extLst>
          </p:nvPr>
        </p:nvGraphicFramePr>
        <p:xfrm>
          <a:off x="2843878" y="2323793"/>
          <a:ext cx="5958626" cy="35026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3764160" imgH="2293560" progId="Paint.Picture">
                  <p:embed/>
                </p:oleObj>
              </mc:Choice>
              <mc:Fallback>
                <p:oleObj name="Bitmap Image" r:id="rId2" imgW="3764160" imgH="2293560" progId="Paint.Picture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B20AEA48-5639-4230-8A8F-2605AFB3966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878" y="2323793"/>
                        <a:ext cx="5958626" cy="350264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Freeform: Shape 8">
            <a:extLst>
              <a:ext uri="{FF2B5EF4-FFF2-40B4-BE49-F238E27FC236}">
                <a16:creationId xmlns:a16="http://schemas.microsoft.com/office/drawing/2014/main" id="{006CE687-5F52-4725-A5C8-F1D7B492FA9F}"/>
              </a:ext>
            </a:extLst>
          </p:cNvPr>
          <p:cNvSpPr/>
          <p:nvPr/>
        </p:nvSpPr>
        <p:spPr>
          <a:xfrm>
            <a:off x="4203215" y="2678115"/>
            <a:ext cx="3010869" cy="1244601"/>
          </a:xfrm>
          <a:custGeom>
            <a:avLst/>
            <a:gdLst>
              <a:gd name="connsiteX0" fmla="*/ 2591285 w 2591285"/>
              <a:gd name="connsiteY0" fmla="*/ 932079 h 932079"/>
              <a:gd name="connsiteX1" fmla="*/ 2565885 w 2591285"/>
              <a:gd name="connsiteY1" fmla="*/ 728879 h 932079"/>
              <a:gd name="connsiteX2" fmla="*/ 2527785 w 2591285"/>
              <a:gd name="connsiteY2" fmla="*/ 576479 h 932079"/>
              <a:gd name="connsiteX3" fmla="*/ 2515085 w 2591285"/>
              <a:gd name="connsiteY3" fmla="*/ 309779 h 932079"/>
              <a:gd name="connsiteX4" fmla="*/ 2438885 w 2591285"/>
              <a:gd name="connsiteY4" fmla="*/ 246279 h 932079"/>
              <a:gd name="connsiteX5" fmla="*/ 1816585 w 2591285"/>
              <a:gd name="connsiteY5" fmla="*/ 233579 h 932079"/>
              <a:gd name="connsiteX6" fmla="*/ 1765785 w 2591285"/>
              <a:gd name="connsiteY6" fmla="*/ 220879 h 932079"/>
              <a:gd name="connsiteX7" fmla="*/ 1753085 w 2591285"/>
              <a:gd name="connsiteY7" fmla="*/ 131979 h 932079"/>
              <a:gd name="connsiteX8" fmla="*/ 1740385 w 2591285"/>
              <a:gd name="connsiteY8" fmla="*/ 81179 h 932079"/>
              <a:gd name="connsiteX9" fmla="*/ 1702285 w 2591285"/>
              <a:gd name="connsiteY9" fmla="*/ 55779 h 932079"/>
              <a:gd name="connsiteX10" fmla="*/ 1638785 w 2591285"/>
              <a:gd name="connsiteY10" fmla="*/ 4979 h 932079"/>
              <a:gd name="connsiteX11" fmla="*/ 1613385 w 2591285"/>
              <a:gd name="connsiteY11" fmla="*/ 81179 h 932079"/>
              <a:gd name="connsiteX12" fmla="*/ 1575285 w 2591285"/>
              <a:gd name="connsiteY12" fmla="*/ 106579 h 932079"/>
              <a:gd name="connsiteX13" fmla="*/ 1473685 w 2591285"/>
              <a:gd name="connsiteY13" fmla="*/ 119279 h 932079"/>
              <a:gd name="connsiteX14" fmla="*/ 1422885 w 2591285"/>
              <a:gd name="connsiteY14" fmla="*/ 131979 h 932079"/>
              <a:gd name="connsiteX15" fmla="*/ 1384785 w 2591285"/>
              <a:gd name="connsiteY15" fmla="*/ 157379 h 932079"/>
              <a:gd name="connsiteX16" fmla="*/ 1333985 w 2591285"/>
              <a:gd name="connsiteY16" fmla="*/ 170079 h 932079"/>
              <a:gd name="connsiteX17" fmla="*/ 1295885 w 2591285"/>
              <a:gd name="connsiteY17" fmla="*/ 182779 h 932079"/>
              <a:gd name="connsiteX18" fmla="*/ 1270485 w 2591285"/>
              <a:gd name="connsiteY18" fmla="*/ 220879 h 932079"/>
              <a:gd name="connsiteX19" fmla="*/ 1219685 w 2591285"/>
              <a:gd name="connsiteY19" fmla="*/ 233579 h 932079"/>
              <a:gd name="connsiteX20" fmla="*/ 1054585 w 2591285"/>
              <a:gd name="connsiteY20" fmla="*/ 246279 h 932079"/>
              <a:gd name="connsiteX21" fmla="*/ 1079985 w 2591285"/>
              <a:gd name="connsiteY21" fmla="*/ 284379 h 932079"/>
              <a:gd name="connsiteX22" fmla="*/ 1105385 w 2591285"/>
              <a:gd name="connsiteY22" fmla="*/ 335179 h 932079"/>
              <a:gd name="connsiteX23" fmla="*/ 1092685 w 2591285"/>
              <a:gd name="connsiteY23" fmla="*/ 297079 h 932079"/>
              <a:gd name="connsiteX24" fmla="*/ 1067285 w 2591285"/>
              <a:gd name="connsiteY24" fmla="*/ 258979 h 932079"/>
              <a:gd name="connsiteX25" fmla="*/ 1105385 w 2591285"/>
              <a:gd name="connsiteY25" fmla="*/ 233579 h 932079"/>
              <a:gd name="connsiteX26" fmla="*/ 1118085 w 2591285"/>
              <a:gd name="connsiteY26" fmla="*/ 195479 h 932079"/>
              <a:gd name="connsiteX27" fmla="*/ 1194285 w 2591285"/>
              <a:gd name="connsiteY27" fmla="*/ 170079 h 932079"/>
              <a:gd name="connsiteX28" fmla="*/ 1156185 w 2591285"/>
              <a:gd name="connsiteY28" fmla="*/ 182779 h 932079"/>
              <a:gd name="connsiteX29" fmla="*/ 1118085 w 2591285"/>
              <a:gd name="connsiteY29" fmla="*/ 195479 h 932079"/>
              <a:gd name="connsiteX30" fmla="*/ 952985 w 2591285"/>
              <a:gd name="connsiteY30" fmla="*/ 233579 h 932079"/>
              <a:gd name="connsiteX31" fmla="*/ 597385 w 2591285"/>
              <a:gd name="connsiteY31" fmla="*/ 208179 h 932079"/>
              <a:gd name="connsiteX32" fmla="*/ 533885 w 2591285"/>
              <a:gd name="connsiteY32" fmla="*/ 195479 h 932079"/>
              <a:gd name="connsiteX33" fmla="*/ 38585 w 2591285"/>
              <a:gd name="connsiteY33" fmla="*/ 220879 h 932079"/>
              <a:gd name="connsiteX34" fmla="*/ 25885 w 2591285"/>
              <a:gd name="connsiteY34" fmla="*/ 424079 h 932079"/>
              <a:gd name="connsiteX35" fmla="*/ 485 w 2591285"/>
              <a:gd name="connsiteY35" fmla="*/ 601879 h 932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2591285" h="932079">
                <a:moveTo>
                  <a:pt x="2591285" y="932079"/>
                </a:moveTo>
                <a:cubicBezTo>
                  <a:pt x="2581895" y="828784"/>
                  <a:pt x="2585325" y="811500"/>
                  <a:pt x="2565885" y="728879"/>
                </a:cubicBezTo>
                <a:cubicBezTo>
                  <a:pt x="2553892" y="677908"/>
                  <a:pt x="2527785" y="576479"/>
                  <a:pt x="2527785" y="576479"/>
                </a:cubicBezTo>
                <a:cubicBezTo>
                  <a:pt x="2523552" y="487579"/>
                  <a:pt x="2525689" y="398146"/>
                  <a:pt x="2515085" y="309779"/>
                </a:cubicBezTo>
                <a:cubicBezTo>
                  <a:pt x="2509150" y="260321"/>
                  <a:pt x="2482909" y="247940"/>
                  <a:pt x="2438885" y="246279"/>
                </a:cubicBezTo>
                <a:cubicBezTo>
                  <a:pt x="2231556" y="238455"/>
                  <a:pt x="2024018" y="237812"/>
                  <a:pt x="1816585" y="233579"/>
                </a:cubicBezTo>
                <a:cubicBezTo>
                  <a:pt x="1799652" y="229346"/>
                  <a:pt x="1775036" y="235680"/>
                  <a:pt x="1765785" y="220879"/>
                </a:cubicBezTo>
                <a:cubicBezTo>
                  <a:pt x="1749920" y="195495"/>
                  <a:pt x="1758440" y="161430"/>
                  <a:pt x="1753085" y="131979"/>
                </a:cubicBezTo>
                <a:cubicBezTo>
                  <a:pt x="1749963" y="114806"/>
                  <a:pt x="1750067" y="95702"/>
                  <a:pt x="1740385" y="81179"/>
                </a:cubicBezTo>
                <a:cubicBezTo>
                  <a:pt x="1731918" y="68479"/>
                  <a:pt x="1714985" y="64246"/>
                  <a:pt x="1702285" y="55779"/>
                </a:cubicBezTo>
                <a:cubicBezTo>
                  <a:pt x="1701433" y="54501"/>
                  <a:pt x="1663322" y="-19558"/>
                  <a:pt x="1638785" y="4979"/>
                </a:cubicBezTo>
                <a:cubicBezTo>
                  <a:pt x="1619853" y="23911"/>
                  <a:pt x="1635662" y="66327"/>
                  <a:pt x="1613385" y="81179"/>
                </a:cubicBezTo>
                <a:cubicBezTo>
                  <a:pt x="1600685" y="89646"/>
                  <a:pt x="1590011" y="102563"/>
                  <a:pt x="1575285" y="106579"/>
                </a:cubicBezTo>
                <a:cubicBezTo>
                  <a:pt x="1542357" y="115559"/>
                  <a:pt x="1507351" y="113668"/>
                  <a:pt x="1473685" y="119279"/>
                </a:cubicBezTo>
                <a:cubicBezTo>
                  <a:pt x="1456468" y="122148"/>
                  <a:pt x="1439818" y="127746"/>
                  <a:pt x="1422885" y="131979"/>
                </a:cubicBezTo>
                <a:cubicBezTo>
                  <a:pt x="1410185" y="140446"/>
                  <a:pt x="1398814" y="151366"/>
                  <a:pt x="1384785" y="157379"/>
                </a:cubicBezTo>
                <a:cubicBezTo>
                  <a:pt x="1368742" y="164255"/>
                  <a:pt x="1350768" y="165284"/>
                  <a:pt x="1333985" y="170079"/>
                </a:cubicBezTo>
                <a:cubicBezTo>
                  <a:pt x="1321113" y="173757"/>
                  <a:pt x="1308585" y="178546"/>
                  <a:pt x="1295885" y="182779"/>
                </a:cubicBezTo>
                <a:cubicBezTo>
                  <a:pt x="1287418" y="195479"/>
                  <a:pt x="1283185" y="212412"/>
                  <a:pt x="1270485" y="220879"/>
                </a:cubicBezTo>
                <a:cubicBezTo>
                  <a:pt x="1255962" y="230561"/>
                  <a:pt x="1237020" y="231540"/>
                  <a:pt x="1219685" y="233579"/>
                </a:cubicBezTo>
                <a:cubicBezTo>
                  <a:pt x="1164867" y="240028"/>
                  <a:pt x="1109618" y="242046"/>
                  <a:pt x="1054585" y="246279"/>
                </a:cubicBezTo>
                <a:cubicBezTo>
                  <a:pt x="1063052" y="258979"/>
                  <a:pt x="1072412" y="271127"/>
                  <a:pt x="1079985" y="284379"/>
                </a:cubicBezTo>
                <a:cubicBezTo>
                  <a:pt x="1089378" y="300817"/>
                  <a:pt x="1091998" y="321792"/>
                  <a:pt x="1105385" y="335179"/>
                </a:cubicBezTo>
                <a:cubicBezTo>
                  <a:pt x="1114851" y="344645"/>
                  <a:pt x="1098672" y="309053"/>
                  <a:pt x="1092685" y="297079"/>
                </a:cubicBezTo>
                <a:cubicBezTo>
                  <a:pt x="1085859" y="283427"/>
                  <a:pt x="1075752" y="271679"/>
                  <a:pt x="1067285" y="258979"/>
                </a:cubicBezTo>
                <a:cubicBezTo>
                  <a:pt x="1079985" y="250512"/>
                  <a:pt x="1095850" y="245498"/>
                  <a:pt x="1105385" y="233579"/>
                </a:cubicBezTo>
                <a:cubicBezTo>
                  <a:pt x="1113748" y="223126"/>
                  <a:pt x="1107192" y="203260"/>
                  <a:pt x="1118085" y="195479"/>
                </a:cubicBezTo>
                <a:cubicBezTo>
                  <a:pt x="1139872" y="179917"/>
                  <a:pt x="1168885" y="178546"/>
                  <a:pt x="1194285" y="170079"/>
                </a:cubicBezTo>
                <a:lnTo>
                  <a:pt x="1156185" y="182779"/>
                </a:lnTo>
                <a:cubicBezTo>
                  <a:pt x="1143485" y="187012"/>
                  <a:pt x="1130059" y="189492"/>
                  <a:pt x="1118085" y="195479"/>
                </a:cubicBezTo>
                <a:cubicBezTo>
                  <a:pt x="1032998" y="238023"/>
                  <a:pt x="1086101" y="218788"/>
                  <a:pt x="952985" y="233579"/>
                </a:cubicBezTo>
                <a:lnTo>
                  <a:pt x="597385" y="208179"/>
                </a:lnTo>
                <a:cubicBezTo>
                  <a:pt x="575888" y="206225"/>
                  <a:pt x="555465" y="194989"/>
                  <a:pt x="533885" y="195479"/>
                </a:cubicBezTo>
                <a:cubicBezTo>
                  <a:pt x="368611" y="199235"/>
                  <a:pt x="203685" y="212412"/>
                  <a:pt x="38585" y="220879"/>
                </a:cubicBezTo>
                <a:cubicBezTo>
                  <a:pt x="34352" y="288612"/>
                  <a:pt x="34303" y="356738"/>
                  <a:pt x="25885" y="424079"/>
                </a:cubicBezTo>
                <a:cubicBezTo>
                  <a:pt x="-5675" y="676562"/>
                  <a:pt x="485" y="398916"/>
                  <a:pt x="485" y="601879"/>
                </a:cubicBezTo>
              </a:path>
            </a:pathLst>
          </a:custGeom>
          <a:ln w="3175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EB0C185-6C04-4D40-8DD7-7982B8C1FE14}"/>
              </a:ext>
            </a:extLst>
          </p:cNvPr>
          <p:cNvSpPr/>
          <p:nvPr/>
        </p:nvSpPr>
        <p:spPr>
          <a:xfrm>
            <a:off x="4203215" y="4075116"/>
            <a:ext cx="3010869" cy="1346200"/>
          </a:xfrm>
          <a:custGeom>
            <a:avLst/>
            <a:gdLst>
              <a:gd name="connsiteX0" fmla="*/ 0 w 2568344"/>
              <a:gd name="connsiteY0" fmla="*/ 673100 h 1094105"/>
              <a:gd name="connsiteX1" fmla="*/ 215900 w 2568344"/>
              <a:gd name="connsiteY1" fmla="*/ 1028700 h 1094105"/>
              <a:gd name="connsiteX2" fmla="*/ 304800 w 2568344"/>
              <a:gd name="connsiteY2" fmla="*/ 1016000 h 1094105"/>
              <a:gd name="connsiteX3" fmla="*/ 990600 w 2568344"/>
              <a:gd name="connsiteY3" fmla="*/ 1016000 h 1094105"/>
              <a:gd name="connsiteX4" fmla="*/ 1358900 w 2568344"/>
              <a:gd name="connsiteY4" fmla="*/ 1003300 h 1094105"/>
              <a:gd name="connsiteX5" fmla="*/ 1333500 w 2568344"/>
              <a:gd name="connsiteY5" fmla="*/ 965200 h 1094105"/>
              <a:gd name="connsiteX6" fmla="*/ 1282700 w 2568344"/>
              <a:gd name="connsiteY6" fmla="*/ 914400 h 1094105"/>
              <a:gd name="connsiteX7" fmla="*/ 1270000 w 2568344"/>
              <a:gd name="connsiteY7" fmla="*/ 952500 h 1094105"/>
              <a:gd name="connsiteX8" fmla="*/ 1308100 w 2568344"/>
              <a:gd name="connsiteY8" fmla="*/ 977900 h 1094105"/>
              <a:gd name="connsiteX9" fmla="*/ 1333500 w 2568344"/>
              <a:gd name="connsiteY9" fmla="*/ 1016000 h 1094105"/>
              <a:gd name="connsiteX10" fmla="*/ 1282700 w 2568344"/>
              <a:gd name="connsiteY10" fmla="*/ 1092200 h 1094105"/>
              <a:gd name="connsiteX11" fmla="*/ 1308100 w 2568344"/>
              <a:gd name="connsiteY11" fmla="*/ 1054100 h 1094105"/>
              <a:gd name="connsiteX12" fmla="*/ 1346200 w 2568344"/>
              <a:gd name="connsiteY12" fmla="*/ 1028700 h 1094105"/>
              <a:gd name="connsiteX13" fmla="*/ 1866900 w 2568344"/>
              <a:gd name="connsiteY13" fmla="*/ 1041400 h 1094105"/>
              <a:gd name="connsiteX14" fmla="*/ 1981200 w 2568344"/>
              <a:gd name="connsiteY14" fmla="*/ 1054100 h 1094105"/>
              <a:gd name="connsiteX15" fmla="*/ 2552700 w 2568344"/>
              <a:gd name="connsiteY15" fmla="*/ 1028700 h 1094105"/>
              <a:gd name="connsiteX16" fmla="*/ 2565400 w 2568344"/>
              <a:gd name="connsiteY16" fmla="*/ 0 h 1094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568344" h="1094105">
                <a:moveTo>
                  <a:pt x="0" y="673100"/>
                </a:moveTo>
                <a:cubicBezTo>
                  <a:pt x="42690" y="1085765"/>
                  <a:pt x="-84274" y="1057288"/>
                  <a:pt x="215900" y="1028700"/>
                </a:cubicBezTo>
                <a:cubicBezTo>
                  <a:pt x="245699" y="1025862"/>
                  <a:pt x="275167" y="1020233"/>
                  <a:pt x="304800" y="1016000"/>
                </a:cubicBezTo>
                <a:cubicBezTo>
                  <a:pt x="550171" y="934210"/>
                  <a:pt x="290628" y="1016000"/>
                  <a:pt x="990600" y="1016000"/>
                </a:cubicBezTo>
                <a:cubicBezTo>
                  <a:pt x="1113440" y="1016000"/>
                  <a:pt x="1236133" y="1007533"/>
                  <a:pt x="1358900" y="1003300"/>
                </a:cubicBezTo>
                <a:cubicBezTo>
                  <a:pt x="1350433" y="990600"/>
                  <a:pt x="1345419" y="974735"/>
                  <a:pt x="1333500" y="965200"/>
                </a:cubicBezTo>
                <a:cubicBezTo>
                  <a:pt x="1271924" y="915939"/>
                  <a:pt x="1310409" y="997527"/>
                  <a:pt x="1282700" y="914400"/>
                </a:cubicBezTo>
                <a:cubicBezTo>
                  <a:pt x="1278467" y="927100"/>
                  <a:pt x="1265028" y="940071"/>
                  <a:pt x="1270000" y="952500"/>
                </a:cubicBezTo>
                <a:cubicBezTo>
                  <a:pt x="1275669" y="966672"/>
                  <a:pt x="1297307" y="967107"/>
                  <a:pt x="1308100" y="977900"/>
                </a:cubicBezTo>
                <a:cubicBezTo>
                  <a:pt x="1318893" y="988693"/>
                  <a:pt x="1325033" y="1003300"/>
                  <a:pt x="1333500" y="1016000"/>
                </a:cubicBezTo>
                <a:cubicBezTo>
                  <a:pt x="1323906" y="1022396"/>
                  <a:pt x="1249896" y="1059396"/>
                  <a:pt x="1282700" y="1092200"/>
                </a:cubicBezTo>
                <a:cubicBezTo>
                  <a:pt x="1293493" y="1102993"/>
                  <a:pt x="1297307" y="1064893"/>
                  <a:pt x="1308100" y="1054100"/>
                </a:cubicBezTo>
                <a:cubicBezTo>
                  <a:pt x="1318893" y="1043307"/>
                  <a:pt x="1333500" y="1037167"/>
                  <a:pt x="1346200" y="1028700"/>
                </a:cubicBezTo>
                <a:lnTo>
                  <a:pt x="1866900" y="1041400"/>
                </a:lnTo>
                <a:cubicBezTo>
                  <a:pt x="1905204" y="1042932"/>
                  <a:pt x="1942872" y="1054810"/>
                  <a:pt x="1981200" y="1054100"/>
                </a:cubicBezTo>
                <a:cubicBezTo>
                  <a:pt x="2171855" y="1050569"/>
                  <a:pt x="2362200" y="1037167"/>
                  <a:pt x="2552700" y="1028700"/>
                </a:cubicBezTo>
                <a:cubicBezTo>
                  <a:pt x="2577482" y="508287"/>
                  <a:pt x="2565400" y="851001"/>
                  <a:pt x="2565400" y="0"/>
                </a:cubicBezTo>
              </a:path>
            </a:pathLst>
          </a:custGeom>
          <a:ln w="254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3649BEE-8DF1-4DB3-9476-5C27E1D5E83B}"/>
              </a:ext>
            </a:extLst>
          </p:cNvPr>
          <p:cNvCxnSpPr/>
          <p:nvPr/>
        </p:nvCxnSpPr>
        <p:spPr>
          <a:xfrm>
            <a:off x="7391400" y="3808416"/>
            <a:ext cx="0" cy="266700"/>
          </a:xfrm>
          <a:prstGeom prst="straightConnector1">
            <a:avLst/>
          </a:prstGeom>
          <a:ln w="25400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15F4F34-81C9-4D4D-A217-13B663321FDF}"/>
              </a:ext>
            </a:extLst>
          </p:cNvPr>
          <p:cNvCxnSpPr/>
          <p:nvPr/>
        </p:nvCxnSpPr>
        <p:spPr>
          <a:xfrm>
            <a:off x="7073900" y="3808416"/>
            <a:ext cx="0" cy="266700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84E9020-8EC4-4F6E-9FE8-4446BEA7B8DE}"/>
              </a:ext>
            </a:extLst>
          </p:cNvPr>
          <p:cNvCxnSpPr/>
          <p:nvPr/>
        </p:nvCxnSpPr>
        <p:spPr>
          <a:xfrm>
            <a:off x="7226784" y="3808416"/>
            <a:ext cx="0" cy="266700"/>
          </a:xfrm>
          <a:prstGeom prst="straightConnector1">
            <a:avLst/>
          </a:prstGeom>
          <a:ln w="25400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2EC1A351-FB99-47BB-9334-DF6572869CEF}"/>
              </a:ext>
            </a:extLst>
          </p:cNvPr>
          <p:cNvSpPr txBox="1"/>
          <p:nvPr/>
        </p:nvSpPr>
        <p:spPr>
          <a:xfrm>
            <a:off x="4463565" y="1288425"/>
            <a:ext cx="35523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1. Battery’s electric field draws electron from top plate to positive terminal, leaving a positively charged ‘hole’.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3B46066-95ED-4094-9A06-E5F1DC8239D7}"/>
              </a:ext>
            </a:extLst>
          </p:cNvPr>
          <p:cNvSpPr txBox="1"/>
          <p:nvPr/>
        </p:nvSpPr>
        <p:spPr>
          <a:xfrm>
            <a:off x="8170196" y="3567117"/>
            <a:ext cx="38304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2. Battery’s chemical reactions transports electron across terminals, against its internal electric field (force).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D230A56-43E9-4E9C-A00A-09ED4A261002}"/>
              </a:ext>
            </a:extLst>
          </p:cNvPr>
          <p:cNvSpPr txBox="1"/>
          <p:nvPr/>
        </p:nvSpPr>
        <p:spPr>
          <a:xfrm>
            <a:off x="4211585" y="5605982"/>
            <a:ext cx="37531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3. Battery’s electric field pushes </a:t>
            </a:r>
          </a:p>
          <a:p>
            <a:r>
              <a:rPr lang="en-US" dirty="0"/>
              <a:t>electron away from negative terminal </a:t>
            </a:r>
          </a:p>
          <a:p>
            <a:r>
              <a:rPr lang="en-US" dirty="0"/>
              <a:t>onto bottom plate.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0326C072-6F80-4296-B228-0BA672F69E63}"/>
              </a:ext>
            </a:extLst>
          </p:cNvPr>
          <p:cNvSpPr txBox="1">
            <a:spLocks/>
          </p:cNvSpPr>
          <p:nvPr/>
        </p:nvSpPr>
        <p:spPr>
          <a:xfrm>
            <a:off x="4519072" y="328688"/>
            <a:ext cx="2873071" cy="597107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B.2 Capacitors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18FDCF63-2F14-4125-A620-FB9891FEFD93}"/>
              </a:ext>
            </a:extLst>
          </p:cNvPr>
          <p:cNvSpPr/>
          <p:nvPr/>
        </p:nvSpPr>
        <p:spPr>
          <a:xfrm>
            <a:off x="5158930" y="2816614"/>
            <a:ext cx="520700" cy="266700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-e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2ABF09E6-8134-479E-9BA5-D3E6C81F303E}"/>
              </a:ext>
            </a:extLst>
          </p:cNvPr>
          <p:cNvSpPr/>
          <p:nvPr/>
        </p:nvSpPr>
        <p:spPr>
          <a:xfrm>
            <a:off x="7010182" y="3529655"/>
            <a:ext cx="520700" cy="266700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-e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C3F014A8-EC32-49F0-9EDC-95DCB225375F}"/>
              </a:ext>
            </a:extLst>
          </p:cNvPr>
          <p:cNvSpPr/>
          <p:nvPr/>
        </p:nvSpPr>
        <p:spPr>
          <a:xfrm>
            <a:off x="7006672" y="4119049"/>
            <a:ext cx="520700" cy="266700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-e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317DCBB-777B-467D-B735-A3739EA81BD4}"/>
              </a:ext>
            </a:extLst>
          </p:cNvPr>
          <p:cNvSpPr/>
          <p:nvPr/>
        </p:nvSpPr>
        <p:spPr>
          <a:xfrm>
            <a:off x="3942865" y="4721447"/>
            <a:ext cx="520700" cy="266700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-e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827F6C2B-1E91-4A74-ACCE-E83E4BDD5E59}"/>
              </a:ext>
            </a:extLst>
          </p:cNvPr>
          <p:cNvSpPr/>
          <p:nvPr/>
        </p:nvSpPr>
        <p:spPr>
          <a:xfrm>
            <a:off x="3911089" y="3197449"/>
            <a:ext cx="600992" cy="369668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+e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87E9D22A-511D-4866-AC44-3D4B5259C2DD}"/>
              </a:ext>
            </a:extLst>
          </p:cNvPr>
          <p:cNvCxnSpPr/>
          <p:nvPr/>
        </p:nvCxnSpPr>
        <p:spPr>
          <a:xfrm>
            <a:off x="4211585" y="3663005"/>
            <a:ext cx="0" cy="1058442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6A1B59F7-E008-46CA-AC35-32F96137DAC0}"/>
              </a:ext>
            </a:extLst>
          </p:cNvPr>
          <p:cNvSpPr txBox="1"/>
          <p:nvPr/>
        </p:nvSpPr>
        <p:spPr>
          <a:xfrm>
            <a:off x="191349" y="2977249"/>
            <a:ext cx="27636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4. An electric field line across the plates is generated.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23C4A85-B186-4589-B6D1-7453ED6082D7}"/>
              </a:ext>
            </a:extLst>
          </p:cNvPr>
          <p:cNvSpPr txBox="1"/>
          <p:nvPr/>
        </p:nvSpPr>
        <p:spPr>
          <a:xfrm>
            <a:off x="157821" y="4075116"/>
            <a:ext cx="285501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5. Process will continue until</a:t>
            </a:r>
          </a:p>
          <a:p>
            <a:r>
              <a:rPr lang="en-US" dirty="0"/>
              <a:t>potential difference across</a:t>
            </a:r>
          </a:p>
          <a:p>
            <a:r>
              <a:rPr lang="en-US" dirty="0"/>
              <a:t>the capacitor equals that </a:t>
            </a:r>
          </a:p>
          <a:p>
            <a:r>
              <a:rPr lang="en-US" dirty="0"/>
              <a:t>of the battery.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C416C755-463A-40F6-8758-9A5C38363DCE}"/>
              </a:ext>
            </a:extLst>
          </p:cNvPr>
          <p:cNvSpPr/>
          <p:nvPr/>
        </p:nvSpPr>
        <p:spPr>
          <a:xfrm>
            <a:off x="4582011" y="3187409"/>
            <a:ext cx="600992" cy="369668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+e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55DAB41-FDD8-4120-A218-E3A099F556CB}"/>
              </a:ext>
            </a:extLst>
          </p:cNvPr>
          <p:cNvSpPr/>
          <p:nvPr/>
        </p:nvSpPr>
        <p:spPr>
          <a:xfrm>
            <a:off x="4616589" y="4732655"/>
            <a:ext cx="520700" cy="266700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-e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87F965D-6353-478E-8028-6BE963270626}"/>
              </a:ext>
            </a:extLst>
          </p:cNvPr>
          <p:cNvCxnSpPr/>
          <p:nvPr/>
        </p:nvCxnSpPr>
        <p:spPr>
          <a:xfrm>
            <a:off x="4876939" y="3663005"/>
            <a:ext cx="0" cy="1058442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>
            <a:extLst>
              <a:ext uri="{FF2B5EF4-FFF2-40B4-BE49-F238E27FC236}">
                <a16:creationId xmlns:a16="http://schemas.microsoft.com/office/drawing/2014/main" id="{363ACB65-6123-41CB-858F-7E8812A34407}"/>
              </a:ext>
            </a:extLst>
          </p:cNvPr>
          <p:cNvSpPr/>
          <p:nvPr/>
        </p:nvSpPr>
        <p:spPr>
          <a:xfrm>
            <a:off x="3209899" y="3187409"/>
            <a:ext cx="600992" cy="369668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+e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B5A5E67-A3CA-43A3-802C-AEC5951B6209}"/>
              </a:ext>
            </a:extLst>
          </p:cNvPr>
          <p:cNvSpPr/>
          <p:nvPr/>
        </p:nvSpPr>
        <p:spPr>
          <a:xfrm>
            <a:off x="3209899" y="4745355"/>
            <a:ext cx="520700" cy="266700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-e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E354F08E-E39C-41D3-AE06-82D18243FAF7}"/>
              </a:ext>
            </a:extLst>
          </p:cNvPr>
          <p:cNvCxnSpPr/>
          <p:nvPr/>
        </p:nvCxnSpPr>
        <p:spPr>
          <a:xfrm>
            <a:off x="3470249" y="3663005"/>
            <a:ext cx="0" cy="1058442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4615EB0B-05DF-493F-889C-8A1E8ACBEDF5}"/>
              </a:ext>
            </a:extLst>
          </p:cNvPr>
          <p:cNvSpPr txBox="1"/>
          <p:nvPr/>
        </p:nvSpPr>
        <p:spPr>
          <a:xfrm>
            <a:off x="6467671" y="2492504"/>
            <a:ext cx="3353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E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7772A8A-6A12-47C0-9263-549FB72AF033}"/>
              </a:ext>
            </a:extLst>
          </p:cNvPr>
          <p:cNvSpPr txBox="1"/>
          <p:nvPr/>
        </p:nvSpPr>
        <p:spPr>
          <a:xfrm>
            <a:off x="4265635" y="3851156"/>
            <a:ext cx="3353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E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601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1" grpId="0" animBg="1"/>
      <p:bldP spid="22" grpId="0" animBg="1"/>
      <p:bldP spid="23" grpId="0" animBg="1"/>
      <p:bldP spid="24" grpId="0" animBg="1"/>
      <p:bldP spid="25" grpId="0" animBg="1"/>
      <p:bldP spid="28" grpId="0"/>
      <p:bldP spid="29" grpId="0"/>
      <p:bldP spid="30" grpId="0" animBg="1"/>
      <p:bldP spid="31" grpId="0" animBg="1"/>
      <p:bldP spid="33" grpId="0" animBg="1"/>
      <p:bldP spid="34" grpId="0" animBg="1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686C2D73-97BA-46B4-9E6E-271B576F11B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3103041"/>
              </p:ext>
            </p:extLst>
          </p:nvPr>
        </p:nvGraphicFramePr>
        <p:xfrm>
          <a:off x="393131" y="925795"/>
          <a:ext cx="3122612" cy="198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2263320" imgH="1440360" progId="Paint.Picture">
                  <p:embed/>
                </p:oleObj>
              </mc:Choice>
              <mc:Fallback>
                <p:oleObj name="Bitmap Image" r:id="rId2" imgW="2263320" imgH="1440360" progId="Paint.Picture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E97E8C72-58F1-4BB2-AFC1-0475D1F5098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3131" y="925795"/>
                        <a:ext cx="3122612" cy="19843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itle 1">
            <a:extLst>
              <a:ext uri="{FF2B5EF4-FFF2-40B4-BE49-F238E27FC236}">
                <a16:creationId xmlns:a16="http://schemas.microsoft.com/office/drawing/2014/main" id="{EDDE25DE-B4B3-4E63-B60D-BE92392B81A2}"/>
              </a:ext>
            </a:extLst>
          </p:cNvPr>
          <p:cNvSpPr txBox="1">
            <a:spLocks/>
          </p:cNvSpPr>
          <p:nvPr/>
        </p:nvSpPr>
        <p:spPr>
          <a:xfrm>
            <a:off x="4519072" y="328688"/>
            <a:ext cx="2873071" cy="597107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B.2 Capacitors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BBE3F86-BDA8-40C3-8724-78321F426B69}"/>
              </a:ext>
            </a:extLst>
          </p:cNvPr>
          <p:cNvSpPr txBox="1"/>
          <p:nvPr/>
        </p:nvSpPr>
        <p:spPr>
          <a:xfrm>
            <a:off x="4021069" y="1328485"/>
            <a:ext cx="3943835" cy="33855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4. Solve the KCL, KVL equations for the Q’s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B1192BF6-329B-48CF-939E-CD6FEF852FE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3892411"/>
              </p:ext>
            </p:extLst>
          </p:nvPr>
        </p:nvGraphicFramePr>
        <p:xfrm>
          <a:off x="4072415" y="2313073"/>
          <a:ext cx="1365250" cy="141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002960" imgH="1041120" progId="Equation.DSMT4">
                  <p:embed/>
                </p:oleObj>
              </mc:Choice>
              <mc:Fallback>
                <p:oleObj name="Equation" r:id="rId4" imgW="1002960" imgH="1041120" progId="Equation.DSMT4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E30B5D3A-DE04-42AB-8D6D-D7E0CAED0C4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072415" y="2313073"/>
                        <a:ext cx="1365250" cy="1419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A9AA941E-3A1D-4BB4-B826-E3203C47ABD5}"/>
              </a:ext>
            </a:extLst>
          </p:cNvPr>
          <p:cNvSpPr txBox="1"/>
          <p:nvPr/>
        </p:nvSpPr>
        <p:spPr>
          <a:xfrm>
            <a:off x="4021069" y="1820779"/>
            <a:ext cx="3264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These are the three equations so far: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DE94DC7-4F9B-4356-A898-65BBDC4FDBEC}"/>
              </a:ext>
            </a:extLst>
          </p:cNvPr>
          <p:cNvSpPr txBox="1"/>
          <p:nvPr/>
        </p:nvSpPr>
        <p:spPr>
          <a:xfrm>
            <a:off x="280737" y="3901178"/>
            <a:ext cx="59712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You can use a matrix to solve them if you wish.  It would look like this:</a:t>
            </a:r>
            <a:endParaRPr lang="en-US" dirty="0"/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A5AB9FCC-1BBD-4B77-9682-6375014147E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0803848"/>
              </p:ext>
            </p:extLst>
          </p:nvPr>
        </p:nvGraphicFramePr>
        <p:xfrm>
          <a:off x="393131" y="4433109"/>
          <a:ext cx="2428646" cy="8607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006280" imgH="711000" progId="Equation.DSMT4">
                  <p:embed/>
                </p:oleObj>
              </mc:Choice>
              <mc:Fallback>
                <p:oleObj name="Equation" r:id="rId6" imgW="2006280" imgH="711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93131" y="4433109"/>
                        <a:ext cx="2428646" cy="8607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A3929A0-0103-4E3B-94E2-3627951C86E5}"/>
              </a:ext>
            </a:extLst>
          </p:cNvPr>
          <p:cNvCxnSpPr/>
          <p:nvPr/>
        </p:nvCxnSpPr>
        <p:spPr>
          <a:xfrm>
            <a:off x="3025730" y="4892841"/>
            <a:ext cx="51334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4C0D6CA1-BB8C-42E9-8526-AAB315B90DE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8372537"/>
              </p:ext>
            </p:extLst>
          </p:nvPr>
        </p:nvGraphicFramePr>
        <p:xfrm>
          <a:off x="3739223" y="4446754"/>
          <a:ext cx="2551113" cy="89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108160" imgH="736560" progId="Equation.DSMT4">
                  <p:embed/>
                </p:oleObj>
              </mc:Choice>
              <mc:Fallback>
                <p:oleObj name="Equation" r:id="rId8" imgW="2108160" imgH="73656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A5AB9FCC-1BBD-4B77-9682-6375014147E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739223" y="4446754"/>
                        <a:ext cx="2551113" cy="892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6A5F6264-E0B3-4850-B583-5F3622CE2A8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7111525"/>
              </p:ext>
            </p:extLst>
          </p:nvPr>
        </p:nvGraphicFramePr>
        <p:xfrm>
          <a:off x="7060284" y="4476916"/>
          <a:ext cx="1212850" cy="862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002960" imgH="711000" progId="Equation.DSMT4">
                  <p:embed/>
                </p:oleObj>
              </mc:Choice>
              <mc:Fallback>
                <p:oleObj name="Equation" r:id="rId10" imgW="1002960" imgH="71100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4C0D6CA1-BB8C-42E9-8526-AAB315B90DE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7060284" y="4476916"/>
                        <a:ext cx="1212850" cy="8620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B8DB6DF-4666-4163-A7FE-5B2D9BA8699E}"/>
              </a:ext>
            </a:extLst>
          </p:cNvPr>
          <p:cNvCxnSpPr/>
          <p:nvPr/>
        </p:nvCxnSpPr>
        <p:spPr>
          <a:xfrm>
            <a:off x="6418636" y="4892841"/>
            <a:ext cx="51334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567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F02D84-5DC3-45C0-B838-6A6304EA8610}"/>
              </a:ext>
            </a:extLst>
          </p:cNvPr>
          <p:cNvSpPr txBox="1">
            <a:spLocks/>
          </p:cNvSpPr>
          <p:nvPr/>
        </p:nvSpPr>
        <p:spPr>
          <a:xfrm>
            <a:off x="4519072" y="328688"/>
            <a:ext cx="2873071" cy="597107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B.2 Capacitors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5B001113-00C1-401F-98B1-40AB214DE2E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3516969"/>
              </p:ext>
            </p:extLst>
          </p:nvPr>
        </p:nvGraphicFramePr>
        <p:xfrm>
          <a:off x="280836" y="925795"/>
          <a:ext cx="3122612" cy="198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2263320" imgH="1440360" progId="Paint.Picture">
                  <p:embed/>
                </p:oleObj>
              </mc:Choice>
              <mc:Fallback>
                <p:oleObj name="Bitmap Image" r:id="rId2" imgW="2263320" imgH="1440360" progId="Paint.Picture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686C2D73-97BA-46B4-9E6E-271B576F11B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0836" y="925795"/>
                        <a:ext cx="3122612" cy="19843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876CE317-F481-446D-B66A-5649D56B343B}"/>
              </a:ext>
            </a:extLst>
          </p:cNvPr>
          <p:cNvSpPr txBox="1"/>
          <p:nvPr/>
        </p:nvSpPr>
        <p:spPr>
          <a:xfrm>
            <a:off x="3930315" y="1251284"/>
            <a:ext cx="30139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The total energy stored would be: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043B4A61-655A-49FF-913F-2DB1D76AE2E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1590188"/>
              </p:ext>
            </p:extLst>
          </p:nvPr>
        </p:nvGraphicFramePr>
        <p:xfrm>
          <a:off x="629292" y="2997993"/>
          <a:ext cx="1212850" cy="862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002960" imgH="711000" progId="Equation.DSMT4">
                  <p:embed/>
                </p:oleObj>
              </mc:Choice>
              <mc:Fallback>
                <p:oleObj name="Equation" r:id="rId4" imgW="1002960" imgH="711000" progId="Equation.DSMT4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6A5F6264-E0B3-4850-B583-5F3622CE2A8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29292" y="2997993"/>
                        <a:ext cx="1212850" cy="8620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828B1889-EE8A-4D4E-87D7-349540ED332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5359966"/>
              </p:ext>
            </p:extLst>
          </p:nvPr>
        </p:nvGraphicFramePr>
        <p:xfrm>
          <a:off x="4038600" y="3089990"/>
          <a:ext cx="898000" cy="2520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723600" imgH="203040" progId="Equation.DSMT4">
                  <p:embed/>
                </p:oleObj>
              </mc:Choice>
              <mc:Fallback>
                <p:oleObj name="Equation" r:id="rId6" imgW="72360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038600" y="3089990"/>
                        <a:ext cx="898000" cy="2520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FEA65194-B284-4525-8748-606A3EA13B3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9143835"/>
              </p:ext>
            </p:extLst>
          </p:nvPr>
        </p:nvGraphicFramePr>
        <p:xfrm>
          <a:off x="4038600" y="1773987"/>
          <a:ext cx="1682680" cy="536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434960" imgH="457200" progId="Equation.DSMT4">
                  <p:embed/>
                </p:oleObj>
              </mc:Choice>
              <mc:Fallback>
                <p:oleObj name="Equation" r:id="rId8" imgW="1434960" imgH="457200" progId="Equation.DSMT4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828B1889-EE8A-4D4E-87D7-349540ED332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038600" y="1773987"/>
                        <a:ext cx="1682680" cy="536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6F6DF1ED-1208-4A3B-AEAF-025BCA0E442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9073007"/>
              </p:ext>
            </p:extLst>
          </p:nvPr>
        </p:nvGraphicFramePr>
        <p:xfrm>
          <a:off x="4038600" y="2369766"/>
          <a:ext cx="2082877" cy="4959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866600" imgH="444240" progId="Equation.DSMT4">
                  <p:embed/>
                </p:oleObj>
              </mc:Choice>
              <mc:Fallback>
                <p:oleObj name="Equation" r:id="rId10" imgW="1866600" imgH="444240" progId="Equation.DSMT4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828B1889-EE8A-4D4E-87D7-349540ED332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038600" y="2369766"/>
                        <a:ext cx="2082877" cy="4959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91741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EE944625-7A1F-47C1-A3F7-0631CB98FD8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9192139"/>
              </p:ext>
            </p:extLst>
          </p:nvPr>
        </p:nvGraphicFramePr>
        <p:xfrm>
          <a:off x="376876" y="1518955"/>
          <a:ext cx="2449453" cy="31216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2666880" imgH="2956680" progId="Paint.Picture">
                  <p:embed/>
                </p:oleObj>
              </mc:Choice>
              <mc:Fallback>
                <p:oleObj name="Bitmap Image" r:id="rId2" imgW="2666880" imgH="2956680" progId="Paint.Picture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80299711-8A8B-421B-A14E-7215C49D206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 r="10608" b="-2618"/>
                      <a:stretch>
                        <a:fillRect/>
                      </a:stretch>
                    </p:blipFill>
                    <p:spPr bwMode="auto">
                      <a:xfrm>
                        <a:off x="376876" y="1518955"/>
                        <a:ext cx="2449453" cy="31216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5F24445C-AF55-429A-BCAD-A8D368C877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44409" y="3754477"/>
            <a:ext cx="585165" cy="141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7906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A84BB4-3E79-4004-AAC4-82143845CE97}"/>
              </a:ext>
            </a:extLst>
          </p:cNvPr>
          <p:cNvSpPr txBox="1">
            <a:spLocks/>
          </p:cNvSpPr>
          <p:nvPr/>
        </p:nvSpPr>
        <p:spPr>
          <a:xfrm>
            <a:off x="4519072" y="328688"/>
            <a:ext cx="2873071" cy="597107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B.2 Capacitors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48625010-B851-4DF2-8C73-912F580C241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0941996"/>
              </p:ext>
            </p:extLst>
          </p:nvPr>
        </p:nvGraphicFramePr>
        <p:xfrm>
          <a:off x="7312774" y="1673400"/>
          <a:ext cx="4356100" cy="2560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3764160" imgH="2293560" progId="Paint.Picture">
                  <p:embed/>
                </p:oleObj>
              </mc:Choice>
              <mc:Fallback>
                <p:oleObj name="Bitmap Image" r:id="rId2" imgW="3764160" imgH="2293560" progId="Paint.Picture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B20AEA48-5639-4230-8A8F-2605AFB3966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2774" y="1673400"/>
                        <a:ext cx="4356100" cy="25606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0C5FF964-6B42-44FC-81B2-65789AD01EAE}"/>
              </a:ext>
            </a:extLst>
          </p:cNvPr>
          <p:cNvSpPr txBox="1"/>
          <p:nvPr/>
        </p:nvSpPr>
        <p:spPr>
          <a:xfrm>
            <a:off x="523126" y="1141095"/>
            <a:ext cx="93687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Of interest, is how much charge, Q, can be deposited on it before its potential difference equals the battery’s.  </a:t>
            </a:r>
          </a:p>
          <a:p>
            <a:r>
              <a:rPr lang="en-US" sz="1600" dirty="0"/>
              <a:t>The amount of charge depends on both the battery and the capacitor. 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E7D08F80-3BFC-480B-A6BA-BC05BA9C5D0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9578464"/>
              </p:ext>
            </p:extLst>
          </p:nvPr>
        </p:nvGraphicFramePr>
        <p:xfrm>
          <a:off x="5064610" y="5841888"/>
          <a:ext cx="958503" cy="3129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622080" imgH="203040" progId="Equation.DSMT4">
                  <p:embed/>
                </p:oleObj>
              </mc:Choice>
              <mc:Fallback>
                <p:oleObj name="Equation" r:id="rId4" imgW="62208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064610" y="5841888"/>
                        <a:ext cx="958503" cy="31298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0251428E-D218-427C-986D-CA4AF1D4C57D}"/>
              </a:ext>
            </a:extLst>
          </p:cNvPr>
          <p:cNvSpPr txBox="1"/>
          <p:nvPr/>
        </p:nvSpPr>
        <p:spPr>
          <a:xfrm>
            <a:off x="523126" y="2005231"/>
            <a:ext cx="56829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The relevant feature of the battery is its potential difference, </a:t>
            </a:r>
            <a:r>
              <a:rPr lang="el-GR" sz="1600" dirty="0"/>
              <a:t>Δ</a:t>
            </a:r>
            <a:r>
              <a:rPr lang="en-US" sz="1600" dirty="0"/>
              <a:t>V.  </a:t>
            </a:r>
          </a:p>
          <a:p>
            <a:r>
              <a:rPr lang="en-US" sz="1600" dirty="0"/>
              <a:t>Does Q go up or down with increasing ΔV?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8D1CFC0-7A30-486E-B6B8-349D437CE401}"/>
              </a:ext>
            </a:extLst>
          </p:cNvPr>
          <p:cNvSpPr txBox="1"/>
          <p:nvPr/>
        </p:nvSpPr>
        <p:spPr>
          <a:xfrm>
            <a:off x="523126" y="2632114"/>
            <a:ext cx="54296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up, because would need to put more charge on plate to get its </a:t>
            </a:r>
          </a:p>
          <a:p>
            <a:r>
              <a:rPr lang="en-US" sz="1600" dirty="0">
                <a:solidFill>
                  <a:srgbClr val="FF0000"/>
                </a:solidFill>
              </a:rPr>
              <a:t>potential difference up to </a:t>
            </a:r>
            <a:r>
              <a:rPr lang="el-GR" sz="1600" dirty="0">
                <a:solidFill>
                  <a:srgbClr val="FF0000"/>
                </a:solidFill>
              </a:rPr>
              <a:t>Δ</a:t>
            </a:r>
            <a:r>
              <a:rPr lang="en-US" sz="1600" dirty="0">
                <a:solidFill>
                  <a:srgbClr val="FF0000"/>
                </a:solidFill>
              </a:rPr>
              <a:t>V.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320E994-A975-42FE-BBA3-D078BA273BCB}"/>
              </a:ext>
            </a:extLst>
          </p:cNvPr>
          <p:cNvSpPr txBox="1"/>
          <p:nvPr/>
        </p:nvSpPr>
        <p:spPr>
          <a:xfrm>
            <a:off x="523126" y="3258997"/>
            <a:ext cx="542648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The relevant feature of the capacitor is its dimensions and the </a:t>
            </a:r>
          </a:p>
          <a:p>
            <a:r>
              <a:rPr lang="en-US" sz="1600" dirty="0"/>
              <a:t>dielectric its filled with.  These factors are all combined into </a:t>
            </a:r>
          </a:p>
          <a:p>
            <a:r>
              <a:rPr lang="en-US" sz="1600" dirty="0"/>
              <a:t>a single term called the </a:t>
            </a:r>
            <a:r>
              <a:rPr lang="en-US" sz="1600" b="1" i="1" dirty="0"/>
              <a:t>capacitance, </a:t>
            </a:r>
            <a:r>
              <a:rPr lang="en-US" sz="1600" b="1" dirty="0"/>
              <a:t>C</a:t>
            </a:r>
            <a:r>
              <a:rPr lang="en-US" sz="1600" dirty="0"/>
              <a:t>.  Would the capacitance</a:t>
            </a:r>
          </a:p>
          <a:p>
            <a:r>
              <a:rPr lang="en-US" sz="1600" dirty="0"/>
              <a:t>go up or down if increase </a:t>
            </a:r>
            <a:r>
              <a:rPr lang="en-US" sz="1600" dirty="0" err="1">
                <a:solidFill>
                  <a:srgbClr val="0070C0"/>
                </a:solidFill>
              </a:rPr>
              <a:t>κ</a:t>
            </a:r>
            <a:r>
              <a:rPr lang="en-US" sz="1600" baseline="-25000" dirty="0" err="1">
                <a:solidFill>
                  <a:srgbClr val="0070C0"/>
                </a:solidFill>
              </a:rPr>
              <a:t>e</a:t>
            </a:r>
            <a:r>
              <a:rPr lang="en-US" sz="1600" dirty="0"/>
              <a:t>?, increase </a:t>
            </a:r>
            <a:r>
              <a:rPr lang="en-US" sz="1600" dirty="0">
                <a:solidFill>
                  <a:srgbClr val="0070C0"/>
                </a:solidFill>
              </a:rPr>
              <a:t>A</a:t>
            </a:r>
            <a:r>
              <a:rPr lang="en-US" sz="1600" dirty="0"/>
              <a:t>?, increase </a:t>
            </a:r>
            <a:r>
              <a:rPr lang="en-US" sz="1600" dirty="0">
                <a:solidFill>
                  <a:srgbClr val="0070C0"/>
                </a:solidFill>
              </a:rPr>
              <a:t>d</a:t>
            </a:r>
            <a:r>
              <a:rPr lang="en-US" sz="1600" dirty="0"/>
              <a:t>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568E436-6E6C-4983-9D1B-4E51EC718A72}"/>
              </a:ext>
            </a:extLst>
          </p:cNvPr>
          <p:cNvSpPr txBox="1"/>
          <p:nvPr/>
        </p:nvSpPr>
        <p:spPr>
          <a:xfrm>
            <a:off x="523126" y="4487684"/>
            <a:ext cx="117583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up, because it would reduce the field between plates and would require more charge to even its potential difference with the battery’s.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325E92-4A98-463F-B56A-FB7153D58D5A}"/>
              </a:ext>
            </a:extLst>
          </p:cNvPr>
          <p:cNvSpPr txBox="1"/>
          <p:nvPr/>
        </p:nvSpPr>
        <p:spPr>
          <a:xfrm>
            <a:off x="523126" y="4828966"/>
            <a:ext cx="49039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up, because it would reduce the field too (by reducing </a:t>
            </a:r>
            <a:r>
              <a:rPr lang="el-GR" sz="1600" dirty="0">
                <a:solidFill>
                  <a:srgbClr val="FF0000"/>
                </a:solidFill>
              </a:rPr>
              <a:t>σ</a:t>
            </a:r>
            <a:r>
              <a:rPr lang="en-US" sz="1600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BA042A7-C3E5-4DD0-B3E8-79015A5DF705}"/>
              </a:ext>
            </a:extLst>
          </p:cNvPr>
          <p:cNvSpPr txBox="1"/>
          <p:nvPr/>
        </p:nvSpPr>
        <p:spPr>
          <a:xfrm>
            <a:off x="523126" y="5194191"/>
            <a:ext cx="82269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down, because increasing d would increase the potential difference between the plates (</a:t>
            </a:r>
            <a:r>
              <a:rPr lang="el-GR" sz="1600" dirty="0">
                <a:solidFill>
                  <a:srgbClr val="FF0000"/>
                </a:solidFill>
              </a:rPr>
              <a:t>Δ</a:t>
            </a:r>
            <a:r>
              <a:rPr lang="en-US" sz="1600" dirty="0">
                <a:solidFill>
                  <a:srgbClr val="FF0000"/>
                </a:solidFill>
              </a:rPr>
              <a:t>V  ̴ Ed)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4322941-A075-4B3A-8031-7803307E5F8A}"/>
              </a:ext>
            </a:extLst>
          </p:cNvPr>
          <p:cNvSpPr txBox="1"/>
          <p:nvPr/>
        </p:nvSpPr>
        <p:spPr>
          <a:xfrm>
            <a:off x="523126" y="5809426"/>
            <a:ext cx="39757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The relationship between Q, C, and </a:t>
            </a:r>
            <a:r>
              <a:rPr lang="el-GR" sz="1600" dirty="0"/>
              <a:t>Δ</a:t>
            </a:r>
            <a:r>
              <a:rPr lang="en-US" sz="1600" dirty="0"/>
              <a:t>V is this: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2E34847-EBA2-41D5-8B98-241D04DB62BE}"/>
              </a:ext>
            </a:extLst>
          </p:cNvPr>
          <p:cNvSpPr txBox="1"/>
          <p:nvPr/>
        </p:nvSpPr>
        <p:spPr>
          <a:xfrm>
            <a:off x="6402299" y="5713696"/>
            <a:ext cx="31181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from the equation, we can see that</a:t>
            </a:r>
          </a:p>
          <a:p>
            <a:r>
              <a:rPr lang="en-US" sz="1600" dirty="0"/>
              <a:t>the units of capacitance are:</a:t>
            </a:r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C684D33E-6AF3-4C0B-8AF2-C8336C373AF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7204945"/>
              </p:ext>
            </p:extLst>
          </p:nvPr>
        </p:nvGraphicFramePr>
        <p:xfrm>
          <a:off x="9617324" y="5751564"/>
          <a:ext cx="1855522" cy="509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434960" imgH="393480" progId="Equation.DSMT4">
                  <p:embed/>
                </p:oleObj>
              </mc:Choice>
              <mc:Fallback>
                <p:oleObj name="Equation" r:id="rId6" imgW="143496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9617324" y="5751564"/>
                        <a:ext cx="1855522" cy="5090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34368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2AC24-2FCC-4AA1-8BBD-41D0ABAB6B24}"/>
              </a:ext>
            </a:extLst>
          </p:cNvPr>
          <p:cNvSpPr txBox="1">
            <a:spLocks/>
          </p:cNvSpPr>
          <p:nvPr/>
        </p:nvSpPr>
        <p:spPr>
          <a:xfrm>
            <a:off x="4521379" y="229053"/>
            <a:ext cx="2873071" cy="597107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B.2 Capacitors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9181795-F761-49EC-BF0F-01112CC1C136}"/>
              </a:ext>
            </a:extLst>
          </p:cNvPr>
          <p:cNvSpPr txBox="1"/>
          <p:nvPr/>
        </p:nvSpPr>
        <p:spPr>
          <a:xfrm>
            <a:off x="675859" y="867185"/>
            <a:ext cx="105641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Another thing we’re interested in working out is the energy stored in the capacitor.  We do already know what this is:</a:t>
            </a:r>
          </a:p>
          <a:p>
            <a:r>
              <a:rPr lang="en-US" sz="1600" dirty="0"/>
              <a:t>it’s the energy stored in the electric field between the plates, plus the energy stored in the stretched atoms in the dielectric.  </a:t>
            </a:r>
          </a:p>
          <a:p>
            <a:r>
              <a:rPr lang="en-US" sz="1600" dirty="0"/>
              <a:t>We previously found this to be: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4443F29D-7562-4328-88BD-9A13EE15A82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9492059"/>
              </p:ext>
            </p:extLst>
          </p:nvPr>
        </p:nvGraphicFramePr>
        <p:xfrm>
          <a:off x="741066" y="1803062"/>
          <a:ext cx="1774687" cy="6655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218960" imgH="457200" progId="Equation.DSMT4">
                  <p:embed/>
                </p:oleObj>
              </mc:Choice>
              <mc:Fallback>
                <p:oleObj name="Equation" r:id="rId2" imgW="1218960" imgH="457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41066" y="1803062"/>
                        <a:ext cx="1774687" cy="665508"/>
                      </a:xfrm>
                      <a:prstGeom prst="rect">
                        <a:avLst/>
                      </a:prstGeom>
                      <a:ln>
                        <a:solidFill>
                          <a:srgbClr val="00B05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477A4220-5154-4DF3-A734-C8BC247B85F3}"/>
              </a:ext>
            </a:extLst>
          </p:cNvPr>
          <p:cNvSpPr txBox="1"/>
          <p:nvPr/>
        </p:nvSpPr>
        <p:spPr>
          <a:xfrm>
            <a:off x="2889526" y="1813368"/>
            <a:ext cx="91536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But there is another way to write this, which is more convenient for working with capacitors. The equivalent</a:t>
            </a:r>
          </a:p>
          <a:p>
            <a:r>
              <a:rPr lang="en-US" sz="1600" dirty="0"/>
              <a:t>expression’s derivation is as follows…. 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D2758764-FE15-4D38-B709-392EFD63C28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8489609"/>
              </p:ext>
            </p:extLst>
          </p:nvPr>
        </p:nvGraphicFramePr>
        <p:xfrm>
          <a:off x="313236" y="2573450"/>
          <a:ext cx="5222875" cy="3235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4" imgW="3299400" imgH="2118240" progId="Paint.Picture">
                  <p:embed/>
                </p:oleObj>
              </mc:Choice>
              <mc:Fallback>
                <p:oleObj name="Bitmap Image" r:id="rId4" imgW="3299400" imgH="2118240" progId="Paint.Picture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CA5D5496-63F5-494B-BF4F-0FE2123C04A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236" y="2573450"/>
                        <a:ext cx="5222875" cy="32353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Freeform: Shape 6">
            <a:extLst>
              <a:ext uri="{FF2B5EF4-FFF2-40B4-BE49-F238E27FC236}">
                <a16:creationId xmlns:a16="http://schemas.microsoft.com/office/drawing/2014/main" id="{AF36ACC9-0778-4AE9-ADB0-2631138BC00F}"/>
              </a:ext>
            </a:extLst>
          </p:cNvPr>
          <p:cNvSpPr/>
          <p:nvPr/>
        </p:nvSpPr>
        <p:spPr>
          <a:xfrm>
            <a:off x="1728870" y="2804147"/>
            <a:ext cx="3010869" cy="1244601"/>
          </a:xfrm>
          <a:custGeom>
            <a:avLst/>
            <a:gdLst>
              <a:gd name="connsiteX0" fmla="*/ 2591285 w 2591285"/>
              <a:gd name="connsiteY0" fmla="*/ 932079 h 932079"/>
              <a:gd name="connsiteX1" fmla="*/ 2565885 w 2591285"/>
              <a:gd name="connsiteY1" fmla="*/ 728879 h 932079"/>
              <a:gd name="connsiteX2" fmla="*/ 2527785 w 2591285"/>
              <a:gd name="connsiteY2" fmla="*/ 576479 h 932079"/>
              <a:gd name="connsiteX3" fmla="*/ 2515085 w 2591285"/>
              <a:gd name="connsiteY3" fmla="*/ 309779 h 932079"/>
              <a:gd name="connsiteX4" fmla="*/ 2438885 w 2591285"/>
              <a:gd name="connsiteY4" fmla="*/ 246279 h 932079"/>
              <a:gd name="connsiteX5" fmla="*/ 1816585 w 2591285"/>
              <a:gd name="connsiteY5" fmla="*/ 233579 h 932079"/>
              <a:gd name="connsiteX6" fmla="*/ 1765785 w 2591285"/>
              <a:gd name="connsiteY6" fmla="*/ 220879 h 932079"/>
              <a:gd name="connsiteX7" fmla="*/ 1753085 w 2591285"/>
              <a:gd name="connsiteY7" fmla="*/ 131979 h 932079"/>
              <a:gd name="connsiteX8" fmla="*/ 1740385 w 2591285"/>
              <a:gd name="connsiteY8" fmla="*/ 81179 h 932079"/>
              <a:gd name="connsiteX9" fmla="*/ 1702285 w 2591285"/>
              <a:gd name="connsiteY9" fmla="*/ 55779 h 932079"/>
              <a:gd name="connsiteX10" fmla="*/ 1638785 w 2591285"/>
              <a:gd name="connsiteY10" fmla="*/ 4979 h 932079"/>
              <a:gd name="connsiteX11" fmla="*/ 1613385 w 2591285"/>
              <a:gd name="connsiteY11" fmla="*/ 81179 h 932079"/>
              <a:gd name="connsiteX12" fmla="*/ 1575285 w 2591285"/>
              <a:gd name="connsiteY12" fmla="*/ 106579 h 932079"/>
              <a:gd name="connsiteX13" fmla="*/ 1473685 w 2591285"/>
              <a:gd name="connsiteY13" fmla="*/ 119279 h 932079"/>
              <a:gd name="connsiteX14" fmla="*/ 1422885 w 2591285"/>
              <a:gd name="connsiteY14" fmla="*/ 131979 h 932079"/>
              <a:gd name="connsiteX15" fmla="*/ 1384785 w 2591285"/>
              <a:gd name="connsiteY15" fmla="*/ 157379 h 932079"/>
              <a:gd name="connsiteX16" fmla="*/ 1333985 w 2591285"/>
              <a:gd name="connsiteY16" fmla="*/ 170079 h 932079"/>
              <a:gd name="connsiteX17" fmla="*/ 1295885 w 2591285"/>
              <a:gd name="connsiteY17" fmla="*/ 182779 h 932079"/>
              <a:gd name="connsiteX18" fmla="*/ 1270485 w 2591285"/>
              <a:gd name="connsiteY18" fmla="*/ 220879 h 932079"/>
              <a:gd name="connsiteX19" fmla="*/ 1219685 w 2591285"/>
              <a:gd name="connsiteY19" fmla="*/ 233579 h 932079"/>
              <a:gd name="connsiteX20" fmla="*/ 1054585 w 2591285"/>
              <a:gd name="connsiteY20" fmla="*/ 246279 h 932079"/>
              <a:gd name="connsiteX21" fmla="*/ 1079985 w 2591285"/>
              <a:gd name="connsiteY21" fmla="*/ 284379 h 932079"/>
              <a:gd name="connsiteX22" fmla="*/ 1105385 w 2591285"/>
              <a:gd name="connsiteY22" fmla="*/ 335179 h 932079"/>
              <a:gd name="connsiteX23" fmla="*/ 1092685 w 2591285"/>
              <a:gd name="connsiteY23" fmla="*/ 297079 h 932079"/>
              <a:gd name="connsiteX24" fmla="*/ 1067285 w 2591285"/>
              <a:gd name="connsiteY24" fmla="*/ 258979 h 932079"/>
              <a:gd name="connsiteX25" fmla="*/ 1105385 w 2591285"/>
              <a:gd name="connsiteY25" fmla="*/ 233579 h 932079"/>
              <a:gd name="connsiteX26" fmla="*/ 1118085 w 2591285"/>
              <a:gd name="connsiteY26" fmla="*/ 195479 h 932079"/>
              <a:gd name="connsiteX27" fmla="*/ 1194285 w 2591285"/>
              <a:gd name="connsiteY27" fmla="*/ 170079 h 932079"/>
              <a:gd name="connsiteX28" fmla="*/ 1156185 w 2591285"/>
              <a:gd name="connsiteY28" fmla="*/ 182779 h 932079"/>
              <a:gd name="connsiteX29" fmla="*/ 1118085 w 2591285"/>
              <a:gd name="connsiteY29" fmla="*/ 195479 h 932079"/>
              <a:gd name="connsiteX30" fmla="*/ 952985 w 2591285"/>
              <a:gd name="connsiteY30" fmla="*/ 233579 h 932079"/>
              <a:gd name="connsiteX31" fmla="*/ 597385 w 2591285"/>
              <a:gd name="connsiteY31" fmla="*/ 208179 h 932079"/>
              <a:gd name="connsiteX32" fmla="*/ 533885 w 2591285"/>
              <a:gd name="connsiteY32" fmla="*/ 195479 h 932079"/>
              <a:gd name="connsiteX33" fmla="*/ 38585 w 2591285"/>
              <a:gd name="connsiteY33" fmla="*/ 220879 h 932079"/>
              <a:gd name="connsiteX34" fmla="*/ 25885 w 2591285"/>
              <a:gd name="connsiteY34" fmla="*/ 424079 h 932079"/>
              <a:gd name="connsiteX35" fmla="*/ 485 w 2591285"/>
              <a:gd name="connsiteY35" fmla="*/ 601879 h 932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2591285" h="932079">
                <a:moveTo>
                  <a:pt x="2591285" y="932079"/>
                </a:moveTo>
                <a:cubicBezTo>
                  <a:pt x="2581895" y="828784"/>
                  <a:pt x="2585325" y="811500"/>
                  <a:pt x="2565885" y="728879"/>
                </a:cubicBezTo>
                <a:cubicBezTo>
                  <a:pt x="2553892" y="677908"/>
                  <a:pt x="2527785" y="576479"/>
                  <a:pt x="2527785" y="576479"/>
                </a:cubicBezTo>
                <a:cubicBezTo>
                  <a:pt x="2523552" y="487579"/>
                  <a:pt x="2525689" y="398146"/>
                  <a:pt x="2515085" y="309779"/>
                </a:cubicBezTo>
                <a:cubicBezTo>
                  <a:pt x="2509150" y="260321"/>
                  <a:pt x="2482909" y="247940"/>
                  <a:pt x="2438885" y="246279"/>
                </a:cubicBezTo>
                <a:cubicBezTo>
                  <a:pt x="2231556" y="238455"/>
                  <a:pt x="2024018" y="237812"/>
                  <a:pt x="1816585" y="233579"/>
                </a:cubicBezTo>
                <a:cubicBezTo>
                  <a:pt x="1799652" y="229346"/>
                  <a:pt x="1775036" y="235680"/>
                  <a:pt x="1765785" y="220879"/>
                </a:cubicBezTo>
                <a:cubicBezTo>
                  <a:pt x="1749920" y="195495"/>
                  <a:pt x="1758440" y="161430"/>
                  <a:pt x="1753085" y="131979"/>
                </a:cubicBezTo>
                <a:cubicBezTo>
                  <a:pt x="1749963" y="114806"/>
                  <a:pt x="1750067" y="95702"/>
                  <a:pt x="1740385" y="81179"/>
                </a:cubicBezTo>
                <a:cubicBezTo>
                  <a:pt x="1731918" y="68479"/>
                  <a:pt x="1714985" y="64246"/>
                  <a:pt x="1702285" y="55779"/>
                </a:cubicBezTo>
                <a:cubicBezTo>
                  <a:pt x="1701433" y="54501"/>
                  <a:pt x="1663322" y="-19558"/>
                  <a:pt x="1638785" y="4979"/>
                </a:cubicBezTo>
                <a:cubicBezTo>
                  <a:pt x="1619853" y="23911"/>
                  <a:pt x="1635662" y="66327"/>
                  <a:pt x="1613385" y="81179"/>
                </a:cubicBezTo>
                <a:cubicBezTo>
                  <a:pt x="1600685" y="89646"/>
                  <a:pt x="1590011" y="102563"/>
                  <a:pt x="1575285" y="106579"/>
                </a:cubicBezTo>
                <a:cubicBezTo>
                  <a:pt x="1542357" y="115559"/>
                  <a:pt x="1507351" y="113668"/>
                  <a:pt x="1473685" y="119279"/>
                </a:cubicBezTo>
                <a:cubicBezTo>
                  <a:pt x="1456468" y="122148"/>
                  <a:pt x="1439818" y="127746"/>
                  <a:pt x="1422885" y="131979"/>
                </a:cubicBezTo>
                <a:cubicBezTo>
                  <a:pt x="1410185" y="140446"/>
                  <a:pt x="1398814" y="151366"/>
                  <a:pt x="1384785" y="157379"/>
                </a:cubicBezTo>
                <a:cubicBezTo>
                  <a:pt x="1368742" y="164255"/>
                  <a:pt x="1350768" y="165284"/>
                  <a:pt x="1333985" y="170079"/>
                </a:cubicBezTo>
                <a:cubicBezTo>
                  <a:pt x="1321113" y="173757"/>
                  <a:pt x="1308585" y="178546"/>
                  <a:pt x="1295885" y="182779"/>
                </a:cubicBezTo>
                <a:cubicBezTo>
                  <a:pt x="1287418" y="195479"/>
                  <a:pt x="1283185" y="212412"/>
                  <a:pt x="1270485" y="220879"/>
                </a:cubicBezTo>
                <a:cubicBezTo>
                  <a:pt x="1255962" y="230561"/>
                  <a:pt x="1237020" y="231540"/>
                  <a:pt x="1219685" y="233579"/>
                </a:cubicBezTo>
                <a:cubicBezTo>
                  <a:pt x="1164867" y="240028"/>
                  <a:pt x="1109618" y="242046"/>
                  <a:pt x="1054585" y="246279"/>
                </a:cubicBezTo>
                <a:cubicBezTo>
                  <a:pt x="1063052" y="258979"/>
                  <a:pt x="1072412" y="271127"/>
                  <a:pt x="1079985" y="284379"/>
                </a:cubicBezTo>
                <a:cubicBezTo>
                  <a:pt x="1089378" y="300817"/>
                  <a:pt x="1091998" y="321792"/>
                  <a:pt x="1105385" y="335179"/>
                </a:cubicBezTo>
                <a:cubicBezTo>
                  <a:pt x="1114851" y="344645"/>
                  <a:pt x="1098672" y="309053"/>
                  <a:pt x="1092685" y="297079"/>
                </a:cubicBezTo>
                <a:cubicBezTo>
                  <a:pt x="1085859" y="283427"/>
                  <a:pt x="1075752" y="271679"/>
                  <a:pt x="1067285" y="258979"/>
                </a:cubicBezTo>
                <a:cubicBezTo>
                  <a:pt x="1079985" y="250512"/>
                  <a:pt x="1095850" y="245498"/>
                  <a:pt x="1105385" y="233579"/>
                </a:cubicBezTo>
                <a:cubicBezTo>
                  <a:pt x="1113748" y="223126"/>
                  <a:pt x="1107192" y="203260"/>
                  <a:pt x="1118085" y="195479"/>
                </a:cubicBezTo>
                <a:cubicBezTo>
                  <a:pt x="1139872" y="179917"/>
                  <a:pt x="1168885" y="178546"/>
                  <a:pt x="1194285" y="170079"/>
                </a:cubicBezTo>
                <a:lnTo>
                  <a:pt x="1156185" y="182779"/>
                </a:lnTo>
                <a:cubicBezTo>
                  <a:pt x="1143485" y="187012"/>
                  <a:pt x="1130059" y="189492"/>
                  <a:pt x="1118085" y="195479"/>
                </a:cubicBezTo>
                <a:cubicBezTo>
                  <a:pt x="1032998" y="238023"/>
                  <a:pt x="1086101" y="218788"/>
                  <a:pt x="952985" y="233579"/>
                </a:cubicBezTo>
                <a:lnTo>
                  <a:pt x="597385" y="208179"/>
                </a:lnTo>
                <a:cubicBezTo>
                  <a:pt x="575888" y="206225"/>
                  <a:pt x="555465" y="194989"/>
                  <a:pt x="533885" y="195479"/>
                </a:cubicBezTo>
                <a:cubicBezTo>
                  <a:pt x="368611" y="199235"/>
                  <a:pt x="203685" y="212412"/>
                  <a:pt x="38585" y="220879"/>
                </a:cubicBezTo>
                <a:cubicBezTo>
                  <a:pt x="34352" y="288612"/>
                  <a:pt x="34303" y="356738"/>
                  <a:pt x="25885" y="424079"/>
                </a:cubicBezTo>
                <a:cubicBezTo>
                  <a:pt x="-5675" y="676562"/>
                  <a:pt x="485" y="398916"/>
                  <a:pt x="485" y="601879"/>
                </a:cubicBezTo>
              </a:path>
            </a:pathLst>
          </a:custGeom>
          <a:ln w="3175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70221891-F9BF-4DBD-B00A-B6EE2E4ACBEC}"/>
              </a:ext>
            </a:extLst>
          </p:cNvPr>
          <p:cNvSpPr/>
          <p:nvPr/>
        </p:nvSpPr>
        <p:spPr>
          <a:xfrm>
            <a:off x="1728870" y="4201148"/>
            <a:ext cx="3010869" cy="1346200"/>
          </a:xfrm>
          <a:custGeom>
            <a:avLst/>
            <a:gdLst>
              <a:gd name="connsiteX0" fmla="*/ 0 w 2568344"/>
              <a:gd name="connsiteY0" fmla="*/ 673100 h 1094105"/>
              <a:gd name="connsiteX1" fmla="*/ 215900 w 2568344"/>
              <a:gd name="connsiteY1" fmla="*/ 1028700 h 1094105"/>
              <a:gd name="connsiteX2" fmla="*/ 304800 w 2568344"/>
              <a:gd name="connsiteY2" fmla="*/ 1016000 h 1094105"/>
              <a:gd name="connsiteX3" fmla="*/ 990600 w 2568344"/>
              <a:gd name="connsiteY3" fmla="*/ 1016000 h 1094105"/>
              <a:gd name="connsiteX4" fmla="*/ 1358900 w 2568344"/>
              <a:gd name="connsiteY4" fmla="*/ 1003300 h 1094105"/>
              <a:gd name="connsiteX5" fmla="*/ 1333500 w 2568344"/>
              <a:gd name="connsiteY5" fmla="*/ 965200 h 1094105"/>
              <a:gd name="connsiteX6" fmla="*/ 1282700 w 2568344"/>
              <a:gd name="connsiteY6" fmla="*/ 914400 h 1094105"/>
              <a:gd name="connsiteX7" fmla="*/ 1270000 w 2568344"/>
              <a:gd name="connsiteY7" fmla="*/ 952500 h 1094105"/>
              <a:gd name="connsiteX8" fmla="*/ 1308100 w 2568344"/>
              <a:gd name="connsiteY8" fmla="*/ 977900 h 1094105"/>
              <a:gd name="connsiteX9" fmla="*/ 1333500 w 2568344"/>
              <a:gd name="connsiteY9" fmla="*/ 1016000 h 1094105"/>
              <a:gd name="connsiteX10" fmla="*/ 1282700 w 2568344"/>
              <a:gd name="connsiteY10" fmla="*/ 1092200 h 1094105"/>
              <a:gd name="connsiteX11" fmla="*/ 1308100 w 2568344"/>
              <a:gd name="connsiteY11" fmla="*/ 1054100 h 1094105"/>
              <a:gd name="connsiteX12" fmla="*/ 1346200 w 2568344"/>
              <a:gd name="connsiteY12" fmla="*/ 1028700 h 1094105"/>
              <a:gd name="connsiteX13" fmla="*/ 1866900 w 2568344"/>
              <a:gd name="connsiteY13" fmla="*/ 1041400 h 1094105"/>
              <a:gd name="connsiteX14" fmla="*/ 1981200 w 2568344"/>
              <a:gd name="connsiteY14" fmla="*/ 1054100 h 1094105"/>
              <a:gd name="connsiteX15" fmla="*/ 2552700 w 2568344"/>
              <a:gd name="connsiteY15" fmla="*/ 1028700 h 1094105"/>
              <a:gd name="connsiteX16" fmla="*/ 2565400 w 2568344"/>
              <a:gd name="connsiteY16" fmla="*/ 0 h 1094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568344" h="1094105">
                <a:moveTo>
                  <a:pt x="0" y="673100"/>
                </a:moveTo>
                <a:cubicBezTo>
                  <a:pt x="42690" y="1085765"/>
                  <a:pt x="-84274" y="1057288"/>
                  <a:pt x="215900" y="1028700"/>
                </a:cubicBezTo>
                <a:cubicBezTo>
                  <a:pt x="245699" y="1025862"/>
                  <a:pt x="275167" y="1020233"/>
                  <a:pt x="304800" y="1016000"/>
                </a:cubicBezTo>
                <a:cubicBezTo>
                  <a:pt x="550171" y="934210"/>
                  <a:pt x="290628" y="1016000"/>
                  <a:pt x="990600" y="1016000"/>
                </a:cubicBezTo>
                <a:cubicBezTo>
                  <a:pt x="1113440" y="1016000"/>
                  <a:pt x="1236133" y="1007533"/>
                  <a:pt x="1358900" y="1003300"/>
                </a:cubicBezTo>
                <a:cubicBezTo>
                  <a:pt x="1350433" y="990600"/>
                  <a:pt x="1345419" y="974735"/>
                  <a:pt x="1333500" y="965200"/>
                </a:cubicBezTo>
                <a:cubicBezTo>
                  <a:pt x="1271924" y="915939"/>
                  <a:pt x="1310409" y="997527"/>
                  <a:pt x="1282700" y="914400"/>
                </a:cubicBezTo>
                <a:cubicBezTo>
                  <a:pt x="1278467" y="927100"/>
                  <a:pt x="1265028" y="940071"/>
                  <a:pt x="1270000" y="952500"/>
                </a:cubicBezTo>
                <a:cubicBezTo>
                  <a:pt x="1275669" y="966672"/>
                  <a:pt x="1297307" y="967107"/>
                  <a:pt x="1308100" y="977900"/>
                </a:cubicBezTo>
                <a:cubicBezTo>
                  <a:pt x="1318893" y="988693"/>
                  <a:pt x="1325033" y="1003300"/>
                  <a:pt x="1333500" y="1016000"/>
                </a:cubicBezTo>
                <a:cubicBezTo>
                  <a:pt x="1323906" y="1022396"/>
                  <a:pt x="1249896" y="1059396"/>
                  <a:pt x="1282700" y="1092200"/>
                </a:cubicBezTo>
                <a:cubicBezTo>
                  <a:pt x="1293493" y="1102993"/>
                  <a:pt x="1297307" y="1064893"/>
                  <a:pt x="1308100" y="1054100"/>
                </a:cubicBezTo>
                <a:cubicBezTo>
                  <a:pt x="1318893" y="1043307"/>
                  <a:pt x="1333500" y="1037167"/>
                  <a:pt x="1346200" y="1028700"/>
                </a:cubicBezTo>
                <a:lnTo>
                  <a:pt x="1866900" y="1041400"/>
                </a:lnTo>
                <a:cubicBezTo>
                  <a:pt x="1905204" y="1042932"/>
                  <a:pt x="1942872" y="1054810"/>
                  <a:pt x="1981200" y="1054100"/>
                </a:cubicBezTo>
                <a:cubicBezTo>
                  <a:pt x="2171855" y="1050569"/>
                  <a:pt x="2362200" y="1037167"/>
                  <a:pt x="2552700" y="1028700"/>
                </a:cubicBezTo>
                <a:cubicBezTo>
                  <a:pt x="2577482" y="508287"/>
                  <a:pt x="2565400" y="851001"/>
                  <a:pt x="2565400" y="0"/>
                </a:cubicBezTo>
              </a:path>
            </a:pathLst>
          </a:custGeom>
          <a:ln w="254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1B36842-08F6-4254-B492-85F7F9E20F40}"/>
              </a:ext>
            </a:extLst>
          </p:cNvPr>
          <p:cNvCxnSpPr/>
          <p:nvPr/>
        </p:nvCxnSpPr>
        <p:spPr>
          <a:xfrm>
            <a:off x="4917055" y="3934448"/>
            <a:ext cx="0" cy="266700"/>
          </a:xfrm>
          <a:prstGeom prst="straightConnector1">
            <a:avLst/>
          </a:prstGeom>
          <a:ln w="25400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8803EAF-9214-4E45-9A66-B91721840181}"/>
              </a:ext>
            </a:extLst>
          </p:cNvPr>
          <p:cNvCxnSpPr/>
          <p:nvPr/>
        </p:nvCxnSpPr>
        <p:spPr>
          <a:xfrm>
            <a:off x="4599555" y="3934448"/>
            <a:ext cx="0" cy="266700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CFFAC08-4472-41B7-8885-98F78166F931}"/>
              </a:ext>
            </a:extLst>
          </p:cNvPr>
          <p:cNvCxnSpPr/>
          <p:nvPr/>
        </p:nvCxnSpPr>
        <p:spPr>
          <a:xfrm>
            <a:off x="4752439" y="3934448"/>
            <a:ext cx="0" cy="266700"/>
          </a:xfrm>
          <a:prstGeom prst="straightConnector1">
            <a:avLst/>
          </a:prstGeom>
          <a:ln w="25400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EF8C6F28-DDAB-4D0E-B197-B14FCA07C9F4}"/>
              </a:ext>
            </a:extLst>
          </p:cNvPr>
          <p:cNvSpPr/>
          <p:nvPr/>
        </p:nvSpPr>
        <p:spPr>
          <a:xfrm>
            <a:off x="1428764" y="4847479"/>
            <a:ext cx="520700" cy="266700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-e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0D481385-2E59-41FB-B978-8554FE47DE42}"/>
              </a:ext>
            </a:extLst>
          </p:cNvPr>
          <p:cNvSpPr/>
          <p:nvPr/>
        </p:nvSpPr>
        <p:spPr>
          <a:xfrm>
            <a:off x="1345285" y="3302259"/>
            <a:ext cx="600992" cy="369668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+e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A1E2464-AE40-428F-8410-E86FF7BFC0FE}"/>
              </a:ext>
            </a:extLst>
          </p:cNvPr>
          <p:cNvCxnSpPr/>
          <p:nvPr/>
        </p:nvCxnSpPr>
        <p:spPr>
          <a:xfrm>
            <a:off x="1669236" y="3760202"/>
            <a:ext cx="0" cy="1058442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91B39DCF-F271-4E58-880A-243183316EF5}"/>
              </a:ext>
            </a:extLst>
          </p:cNvPr>
          <p:cNvSpPr/>
          <p:nvPr/>
        </p:nvSpPr>
        <p:spPr>
          <a:xfrm>
            <a:off x="2067910" y="3313441"/>
            <a:ext cx="600992" cy="369668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+e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0C2D02A-8319-4E9C-93BB-E8441DDAF608}"/>
              </a:ext>
            </a:extLst>
          </p:cNvPr>
          <p:cNvSpPr/>
          <p:nvPr/>
        </p:nvSpPr>
        <p:spPr>
          <a:xfrm>
            <a:off x="2092549" y="4858687"/>
            <a:ext cx="520700" cy="266700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-e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9A785CC-1B1C-4831-96F8-395E7C602B6B}"/>
              </a:ext>
            </a:extLst>
          </p:cNvPr>
          <p:cNvCxnSpPr/>
          <p:nvPr/>
        </p:nvCxnSpPr>
        <p:spPr>
          <a:xfrm>
            <a:off x="2382716" y="3759220"/>
            <a:ext cx="0" cy="1058442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BF4DEB42-D2DB-4A5E-917C-A6A9E046F4E8}"/>
              </a:ext>
            </a:extLst>
          </p:cNvPr>
          <p:cNvSpPr/>
          <p:nvPr/>
        </p:nvSpPr>
        <p:spPr>
          <a:xfrm>
            <a:off x="646354" y="3313441"/>
            <a:ext cx="600992" cy="369668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+e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C7DAB301-8369-4FD9-B04C-FA97943B1758}"/>
              </a:ext>
            </a:extLst>
          </p:cNvPr>
          <p:cNvSpPr/>
          <p:nvPr/>
        </p:nvSpPr>
        <p:spPr>
          <a:xfrm>
            <a:off x="646354" y="4874248"/>
            <a:ext cx="520700" cy="266700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-e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B276F91-E3EA-41FF-B4CD-36B5DF672E36}"/>
              </a:ext>
            </a:extLst>
          </p:cNvPr>
          <p:cNvCxnSpPr/>
          <p:nvPr/>
        </p:nvCxnSpPr>
        <p:spPr>
          <a:xfrm>
            <a:off x="942723" y="3760202"/>
            <a:ext cx="0" cy="1058442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5" name="Object 24">
            <a:extLst>
              <a:ext uri="{FF2B5EF4-FFF2-40B4-BE49-F238E27FC236}">
                <a16:creationId xmlns:a16="http://schemas.microsoft.com/office/drawing/2014/main" id="{1D1EF075-702B-497D-9B90-FD72A1D19E2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7070392"/>
              </p:ext>
            </p:extLst>
          </p:nvPr>
        </p:nvGraphicFramePr>
        <p:xfrm>
          <a:off x="6096000" y="2511139"/>
          <a:ext cx="5166651" cy="3509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3365280" imgH="228600" progId="Equation.DSMT4">
                  <p:embed/>
                </p:oleObj>
              </mc:Choice>
              <mc:Fallback>
                <p:oleObj name="Equation" r:id="rId6" imgW="336528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096000" y="2511139"/>
                        <a:ext cx="5166651" cy="35094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5">
            <a:extLst>
              <a:ext uri="{FF2B5EF4-FFF2-40B4-BE49-F238E27FC236}">
                <a16:creationId xmlns:a16="http://schemas.microsoft.com/office/drawing/2014/main" id="{4C18A2E1-7C68-45E0-B100-592914D02BF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0732488"/>
              </p:ext>
            </p:extLst>
          </p:nvPr>
        </p:nvGraphicFramePr>
        <p:xfrm>
          <a:off x="6748705" y="3442755"/>
          <a:ext cx="4419155" cy="6143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831760" imgH="393480" progId="Equation.DSMT4">
                  <p:embed/>
                </p:oleObj>
              </mc:Choice>
              <mc:Fallback>
                <p:oleObj name="Equation" r:id="rId8" imgW="283176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748705" y="3442755"/>
                        <a:ext cx="4419155" cy="6143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>
            <a:extLst>
              <a:ext uri="{FF2B5EF4-FFF2-40B4-BE49-F238E27FC236}">
                <a16:creationId xmlns:a16="http://schemas.microsoft.com/office/drawing/2014/main" id="{65E29416-2F5B-40B8-B283-CD6A500C2DD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8167525"/>
              </p:ext>
            </p:extLst>
          </p:nvPr>
        </p:nvGraphicFramePr>
        <p:xfrm>
          <a:off x="6748705" y="4082017"/>
          <a:ext cx="969962" cy="752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622080" imgH="482400" progId="Equation.DSMT4">
                  <p:embed/>
                </p:oleObj>
              </mc:Choice>
              <mc:Fallback>
                <p:oleObj name="Equation" r:id="rId10" imgW="622080" imgH="482400" progId="Equation.DSMT4">
                  <p:embed/>
                  <p:pic>
                    <p:nvPicPr>
                      <p:cNvPr id="26" name="Object 25">
                        <a:extLst>
                          <a:ext uri="{FF2B5EF4-FFF2-40B4-BE49-F238E27FC236}">
                            <a16:creationId xmlns:a16="http://schemas.microsoft.com/office/drawing/2014/main" id="{4C18A2E1-7C68-45E0-B100-592914D02BF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6748705" y="4082017"/>
                        <a:ext cx="969962" cy="752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>
            <a:extLst>
              <a:ext uri="{FF2B5EF4-FFF2-40B4-BE49-F238E27FC236}">
                <a16:creationId xmlns:a16="http://schemas.microsoft.com/office/drawing/2014/main" id="{01F374D8-5150-4DE3-B574-F0D71EE1CC7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360406"/>
              </p:ext>
            </p:extLst>
          </p:nvPr>
        </p:nvGraphicFramePr>
        <p:xfrm>
          <a:off x="6748705" y="4910525"/>
          <a:ext cx="1603375" cy="831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1028520" imgH="533160" progId="Equation.DSMT4">
                  <p:embed/>
                </p:oleObj>
              </mc:Choice>
              <mc:Fallback>
                <p:oleObj name="Equation" r:id="rId12" imgW="1028520" imgH="533160" progId="Equation.DSMT4">
                  <p:embed/>
                  <p:pic>
                    <p:nvPicPr>
                      <p:cNvPr id="27" name="Object 26">
                        <a:extLst>
                          <a:ext uri="{FF2B5EF4-FFF2-40B4-BE49-F238E27FC236}">
                            <a16:creationId xmlns:a16="http://schemas.microsoft.com/office/drawing/2014/main" id="{65E29416-2F5B-40B8-B283-CD6A500C2DD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748705" y="4910525"/>
                        <a:ext cx="1603375" cy="831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6806D554-5110-493B-B91D-FBFA41FE0496}"/>
              </a:ext>
            </a:extLst>
          </p:cNvPr>
          <p:cNvSpPr txBox="1"/>
          <p:nvPr/>
        </p:nvSpPr>
        <p:spPr>
          <a:xfrm>
            <a:off x="5410970" y="5751935"/>
            <a:ext cx="4153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So that’s it!  On the formula sheet.  I wrote it a bit differently.  If you substitute: Q = CΔV </a:t>
            </a:r>
          </a:p>
          <a:p>
            <a:r>
              <a:rPr lang="en-US" sz="1600" dirty="0"/>
              <a:t>into this expression, then you’d get:</a:t>
            </a:r>
          </a:p>
        </p:txBody>
      </p:sp>
      <p:graphicFrame>
        <p:nvGraphicFramePr>
          <p:cNvPr id="30" name="Object 29">
            <a:extLst>
              <a:ext uri="{FF2B5EF4-FFF2-40B4-BE49-F238E27FC236}">
                <a16:creationId xmlns:a16="http://schemas.microsoft.com/office/drawing/2014/main" id="{9F332B9F-2935-4269-AB96-5A96D3EE738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7315648"/>
              </p:ext>
            </p:extLst>
          </p:nvPr>
        </p:nvGraphicFramePr>
        <p:xfrm>
          <a:off x="9823135" y="5865804"/>
          <a:ext cx="1752614" cy="5905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1168200" imgH="393480" progId="Equation.DSMT4">
                  <p:embed/>
                </p:oleObj>
              </mc:Choice>
              <mc:Fallback>
                <p:oleObj name="Equation" r:id="rId14" imgW="116820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9823135" y="5865804"/>
                        <a:ext cx="1752614" cy="59055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2" name="Connector: Curved 31">
            <a:extLst>
              <a:ext uri="{FF2B5EF4-FFF2-40B4-BE49-F238E27FC236}">
                <a16:creationId xmlns:a16="http://schemas.microsoft.com/office/drawing/2014/main" id="{C7621790-869C-492B-A2CB-8D7A203B522A}"/>
              </a:ext>
            </a:extLst>
          </p:cNvPr>
          <p:cNvCxnSpPr>
            <a:cxnSpLocks/>
          </p:cNvCxnSpPr>
          <p:nvPr/>
        </p:nvCxnSpPr>
        <p:spPr>
          <a:xfrm rot="16200000" flipV="1">
            <a:off x="809081" y="5352042"/>
            <a:ext cx="455599" cy="260349"/>
          </a:xfrm>
          <a:prstGeom prst="curved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3" name="Object 32">
            <a:extLst>
              <a:ext uri="{FF2B5EF4-FFF2-40B4-BE49-F238E27FC236}">
                <a16:creationId xmlns:a16="http://schemas.microsoft.com/office/drawing/2014/main" id="{72AA8DA2-8930-4B16-8E10-A6DC2CEE5A9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1992218"/>
              </p:ext>
            </p:extLst>
          </p:nvPr>
        </p:nvGraphicFramePr>
        <p:xfrm>
          <a:off x="460192" y="5830884"/>
          <a:ext cx="990600" cy="62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723600" imgH="457200" progId="Equation.DSMT4">
                  <p:embed/>
                </p:oleObj>
              </mc:Choice>
              <mc:Fallback>
                <p:oleObj name="Equation" r:id="rId16" imgW="723600" imgH="457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460192" y="5830884"/>
                        <a:ext cx="990600" cy="625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0FF3C57E-0E08-493F-86DB-115126DD6732}"/>
              </a:ext>
            </a:extLst>
          </p:cNvPr>
          <p:cNvCxnSpPr/>
          <p:nvPr/>
        </p:nvCxnSpPr>
        <p:spPr>
          <a:xfrm>
            <a:off x="797375" y="3724895"/>
            <a:ext cx="0" cy="1058442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9D940E10-CEDD-468E-ABC0-6FC2BF9C06BF}"/>
              </a:ext>
            </a:extLst>
          </p:cNvPr>
          <p:cNvCxnSpPr/>
          <p:nvPr/>
        </p:nvCxnSpPr>
        <p:spPr>
          <a:xfrm>
            <a:off x="1556330" y="3760202"/>
            <a:ext cx="0" cy="1058442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6777A0DE-451C-4BE0-A7F2-8560444E1217}"/>
              </a:ext>
            </a:extLst>
          </p:cNvPr>
          <p:cNvCxnSpPr/>
          <p:nvPr/>
        </p:nvCxnSpPr>
        <p:spPr>
          <a:xfrm>
            <a:off x="2251801" y="3776050"/>
            <a:ext cx="0" cy="1058442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or: Curved 36">
            <a:extLst>
              <a:ext uri="{FF2B5EF4-FFF2-40B4-BE49-F238E27FC236}">
                <a16:creationId xmlns:a16="http://schemas.microsoft.com/office/drawing/2014/main" id="{877E40EB-E782-4125-80C3-5D0D82841802}"/>
              </a:ext>
            </a:extLst>
          </p:cNvPr>
          <p:cNvCxnSpPr>
            <a:cxnSpLocks/>
          </p:cNvCxnSpPr>
          <p:nvPr/>
        </p:nvCxnSpPr>
        <p:spPr>
          <a:xfrm rot="16200000" flipV="1">
            <a:off x="1566015" y="5334773"/>
            <a:ext cx="423497" cy="297711"/>
          </a:xfrm>
          <a:prstGeom prst="curved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or: Curved 37">
            <a:extLst>
              <a:ext uri="{FF2B5EF4-FFF2-40B4-BE49-F238E27FC236}">
                <a16:creationId xmlns:a16="http://schemas.microsoft.com/office/drawing/2014/main" id="{9ABB3B19-8191-47EC-9FB3-91601F455C1A}"/>
              </a:ext>
            </a:extLst>
          </p:cNvPr>
          <p:cNvCxnSpPr>
            <a:cxnSpLocks/>
          </p:cNvCxnSpPr>
          <p:nvPr/>
        </p:nvCxnSpPr>
        <p:spPr>
          <a:xfrm rot="16200000" flipV="1">
            <a:off x="2376788" y="5219710"/>
            <a:ext cx="656681" cy="593974"/>
          </a:xfrm>
          <a:prstGeom prst="curvedConnector3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9" name="Object 38">
            <a:extLst>
              <a:ext uri="{FF2B5EF4-FFF2-40B4-BE49-F238E27FC236}">
                <a16:creationId xmlns:a16="http://schemas.microsoft.com/office/drawing/2014/main" id="{799BB9AD-4FAF-4464-9BDC-78C4BAD75C0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5538699"/>
              </p:ext>
            </p:extLst>
          </p:nvPr>
        </p:nvGraphicFramePr>
        <p:xfrm>
          <a:off x="1597249" y="5838308"/>
          <a:ext cx="990600" cy="868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723600" imgH="634680" progId="Equation.DSMT4">
                  <p:embed/>
                </p:oleObj>
              </mc:Choice>
              <mc:Fallback>
                <p:oleObj name="Equation" r:id="rId18" imgW="723600" imgH="634680" progId="Equation.DSMT4">
                  <p:embed/>
                  <p:pic>
                    <p:nvPicPr>
                      <p:cNvPr id="33" name="Object 32">
                        <a:extLst>
                          <a:ext uri="{FF2B5EF4-FFF2-40B4-BE49-F238E27FC236}">
                            <a16:creationId xmlns:a16="http://schemas.microsoft.com/office/drawing/2014/main" id="{72AA8DA2-8930-4B16-8E10-A6DC2CEE5A9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597249" y="5838308"/>
                        <a:ext cx="990600" cy="8683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39">
            <a:extLst>
              <a:ext uri="{FF2B5EF4-FFF2-40B4-BE49-F238E27FC236}">
                <a16:creationId xmlns:a16="http://schemas.microsoft.com/office/drawing/2014/main" id="{DF967321-6B57-4DBD-9FD9-3175CB687EA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2664923"/>
              </p:ext>
            </p:extLst>
          </p:nvPr>
        </p:nvGraphicFramePr>
        <p:xfrm>
          <a:off x="2783386" y="5850050"/>
          <a:ext cx="1006475" cy="868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0" imgW="736560" imgH="634680" progId="Equation.DSMT4">
                  <p:embed/>
                </p:oleObj>
              </mc:Choice>
              <mc:Fallback>
                <p:oleObj name="Equation" r:id="rId20" imgW="736560" imgH="634680" progId="Equation.DSMT4">
                  <p:embed/>
                  <p:pic>
                    <p:nvPicPr>
                      <p:cNvPr id="33" name="Object 32">
                        <a:extLst>
                          <a:ext uri="{FF2B5EF4-FFF2-40B4-BE49-F238E27FC236}">
                            <a16:creationId xmlns:a16="http://schemas.microsoft.com/office/drawing/2014/main" id="{72AA8DA2-8930-4B16-8E10-A6DC2CEE5A9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2783386" y="5850050"/>
                        <a:ext cx="1006475" cy="8683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TextBox 43">
            <a:extLst>
              <a:ext uri="{FF2B5EF4-FFF2-40B4-BE49-F238E27FC236}">
                <a16:creationId xmlns:a16="http://schemas.microsoft.com/office/drawing/2014/main" id="{D610BC16-080A-41E1-80D8-96D30C3753A7}"/>
              </a:ext>
            </a:extLst>
          </p:cNvPr>
          <p:cNvSpPr txBox="1"/>
          <p:nvPr/>
        </p:nvSpPr>
        <p:spPr>
          <a:xfrm>
            <a:off x="2726608" y="4081900"/>
            <a:ext cx="528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etc.</a:t>
            </a:r>
          </a:p>
        </p:txBody>
      </p:sp>
      <p:graphicFrame>
        <p:nvGraphicFramePr>
          <p:cNvPr id="48" name="Object 47">
            <a:extLst>
              <a:ext uri="{FF2B5EF4-FFF2-40B4-BE49-F238E27FC236}">
                <a16:creationId xmlns:a16="http://schemas.microsoft.com/office/drawing/2014/main" id="{6843DA6D-9E83-4769-908A-12FFB21F01B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3445054"/>
              </p:ext>
            </p:extLst>
          </p:nvPr>
        </p:nvGraphicFramePr>
        <p:xfrm>
          <a:off x="6748705" y="2951931"/>
          <a:ext cx="4033191" cy="3848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2" imgW="2527200" imgH="241200" progId="Equation.DSMT4">
                  <p:embed/>
                </p:oleObj>
              </mc:Choice>
              <mc:Fallback>
                <p:oleObj name="Equation" r:id="rId22" imgW="2527200" imgH="241200" progId="Equation.DSMT4">
                  <p:embed/>
                  <p:pic>
                    <p:nvPicPr>
                      <p:cNvPr id="26" name="Object 25">
                        <a:extLst>
                          <a:ext uri="{FF2B5EF4-FFF2-40B4-BE49-F238E27FC236}">
                            <a16:creationId xmlns:a16="http://schemas.microsoft.com/office/drawing/2014/main" id="{4C18A2E1-7C68-45E0-B100-592914D02BF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6748705" y="2951931"/>
                        <a:ext cx="4033191" cy="38480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82062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6" grpId="0" animBg="1"/>
      <p:bldP spid="17" grpId="0" animBg="1"/>
      <p:bldP spid="19" grpId="0" animBg="1"/>
      <p:bldP spid="20" grpId="0" animBg="1"/>
      <p:bldP spid="22" grpId="0" animBg="1"/>
      <p:bldP spid="23" grpId="0" animBg="1"/>
      <p:bldP spid="29" grpId="0"/>
      <p:bldP spid="4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9A0717-A76A-4319-AED6-EDDFE8BF6D91}"/>
              </a:ext>
            </a:extLst>
          </p:cNvPr>
          <p:cNvSpPr txBox="1">
            <a:spLocks/>
          </p:cNvSpPr>
          <p:nvPr/>
        </p:nvSpPr>
        <p:spPr>
          <a:xfrm>
            <a:off x="4519072" y="328688"/>
            <a:ext cx="2873071" cy="597107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B.2 Capacitors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FAFE4AA-EE0E-4CE2-9D81-60B6C0EE268F}"/>
              </a:ext>
            </a:extLst>
          </p:cNvPr>
          <p:cNvSpPr txBox="1"/>
          <p:nvPr/>
        </p:nvSpPr>
        <p:spPr>
          <a:xfrm>
            <a:off x="475501" y="1057189"/>
            <a:ext cx="74360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Now we want a formula for the capacitance of our </a:t>
            </a:r>
            <a:r>
              <a:rPr lang="en-US" sz="1600" i="1" dirty="0"/>
              <a:t>parallel plate capacitor</a:t>
            </a:r>
            <a:r>
              <a:rPr lang="en-US" sz="1600" dirty="0"/>
              <a:t>….the general procedure is to assume there is charge Q on it, work out what the potential difference </a:t>
            </a:r>
            <a:r>
              <a:rPr lang="el-GR" sz="1600" dirty="0"/>
              <a:t>Δ</a:t>
            </a:r>
            <a:r>
              <a:rPr lang="en-US" sz="1600" dirty="0"/>
              <a:t>V must be in terms of Q, and then solve for C. 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D3D416CA-DB05-4E42-BCB9-4AD16F60F8D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6984311"/>
              </p:ext>
            </p:extLst>
          </p:nvPr>
        </p:nvGraphicFramePr>
        <p:xfrm>
          <a:off x="562712" y="2158169"/>
          <a:ext cx="965200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622080" imgH="203040" progId="Equation.DSMT4">
                  <p:embed/>
                </p:oleObj>
              </mc:Choice>
              <mc:Fallback>
                <p:oleObj name="Equation" r:id="rId2" imgW="62208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62712" y="2158169"/>
                        <a:ext cx="965200" cy="317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720C0933-A24B-49A3-B3DC-C8AA8038FC5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5211123"/>
              </p:ext>
            </p:extLst>
          </p:nvPr>
        </p:nvGraphicFramePr>
        <p:xfrm>
          <a:off x="5439524" y="2162848"/>
          <a:ext cx="4592055" cy="2699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4" imgW="3764160" imgH="2293560" progId="Paint.Picture">
                  <p:embed/>
                </p:oleObj>
              </mc:Choice>
              <mc:Fallback>
                <p:oleObj name="Bitmap Image" r:id="rId4" imgW="3764160" imgH="2293560" progId="Paint.Picture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48625010-B851-4DF2-8C73-912F580C241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9524" y="2162848"/>
                        <a:ext cx="4592055" cy="26993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CA37360B-D742-4DE8-9B44-A70451136C1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8000108"/>
              </p:ext>
            </p:extLst>
          </p:nvPr>
        </p:nvGraphicFramePr>
        <p:xfrm>
          <a:off x="2239912" y="2329245"/>
          <a:ext cx="1697038" cy="750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091880" imgH="482400" progId="Equation.DSMT4">
                  <p:embed/>
                </p:oleObj>
              </mc:Choice>
              <mc:Fallback>
                <p:oleObj name="Equation" r:id="rId6" imgW="1091880" imgH="48240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01917134-9135-4D6E-AD63-8E048DD57FE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239912" y="2329245"/>
                        <a:ext cx="1697038" cy="7508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31BC0F66-B47A-4838-964F-63B332A53BB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1689360"/>
              </p:ext>
            </p:extLst>
          </p:nvPr>
        </p:nvGraphicFramePr>
        <p:xfrm>
          <a:off x="2595437" y="3891620"/>
          <a:ext cx="1617663" cy="74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041120" imgH="482400" progId="Equation.DSMT4">
                  <p:embed/>
                </p:oleObj>
              </mc:Choice>
              <mc:Fallback>
                <p:oleObj name="Equation" r:id="rId8" imgW="1041120" imgH="48240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CA37360B-D742-4DE8-9B44-A70451136C1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595437" y="3891620"/>
                        <a:ext cx="1617663" cy="749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4EC56E0E-E060-4433-9A9A-67CFD836C75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4599980"/>
              </p:ext>
            </p:extLst>
          </p:nvPr>
        </p:nvGraphicFramePr>
        <p:xfrm>
          <a:off x="2493395" y="4679123"/>
          <a:ext cx="1479550" cy="74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952200" imgH="482400" progId="Equation.DSMT4">
                  <p:embed/>
                </p:oleObj>
              </mc:Choice>
              <mc:Fallback>
                <p:oleObj name="Equation" r:id="rId10" imgW="952200" imgH="482400" progId="Equation.DSMT4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31BC0F66-B47A-4838-964F-63B332A53B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2493395" y="4679123"/>
                        <a:ext cx="1479550" cy="749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36F59769-7D54-4C3A-BADC-07FFCF37A60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7326903"/>
              </p:ext>
            </p:extLst>
          </p:nvPr>
        </p:nvGraphicFramePr>
        <p:xfrm>
          <a:off x="2608015" y="3201005"/>
          <a:ext cx="709613" cy="671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457200" imgH="431640" progId="Equation.DSMT4">
                  <p:embed/>
                </p:oleObj>
              </mc:Choice>
              <mc:Fallback>
                <p:oleObj name="Equation" r:id="rId12" imgW="457200" imgH="431640" progId="Equation.DSMT4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31BC0F66-B47A-4838-964F-63B332A53B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2608015" y="3201005"/>
                        <a:ext cx="709613" cy="6715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8D1B48B-2D14-4C72-A7FD-E6E900267BEA}"/>
              </a:ext>
            </a:extLst>
          </p:cNvPr>
          <p:cNvCxnSpPr>
            <a:cxnSpLocks/>
          </p:cNvCxnSpPr>
          <p:nvPr/>
        </p:nvCxnSpPr>
        <p:spPr>
          <a:xfrm>
            <a:off x="1548521" y="2333129"/>
            <a:ext cx="574802" cy="2850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643D678-8D1F-4332-9A3A-E3FA1C6EDA96}"/>
              </a:ext>
            </a:extLst>
          </p:cNvPr>
          <p:cNvCxnSpPr>
            <a:cxnSpLocks/>
          </p:cNvCxnSpPr>
          <p:nvPr/>
        </p:nvCxnSpPr>
        <p:spPr>
          <a:xfrm flipH="1">
            <a:off x="1835922" y="5181794"/>
            <a:ext cx="478632" cy="3969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Object 18">
            <a:extLst>
              <a:ext uri="{FF2B5EF4-FFF2-40B4-BE49-F238E27FC236}">
                <a16:creationId xmlns:a16="http://schemas.microsoft.com/office/drawing/2014/main" id="{74F5974E-8C5F-4AC0-8529-A7FED7A264F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1057724"/>
              </p:ext>
            </p:extLst>
          </p:nvPr>
        </p:nvGraphicFramePr>
        <p:xfrm>
          <a:off x="542075" y="5655161"/>
          <a:ext cx="1971675" cy="750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1269720" imgH="482400" progId="Equation.DSMT4">
                  <p:embed/>
                </p:oleObj>
              </mc:Choice>
              <mc:Fallback>
                <p:oleObj name="Equation" r:id="rId14" imgW="1269720" imgH="482400" progId="Equation.DSMT4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D3D416CA-DB05-4E42-BCB9-4AD16F60F8D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542075" y="5655161"/>
                        <a:ext cx="1971675" cy="7508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3EB6B66-82FA-4DC9-8B00-31D64911FD76}"/>
              </a:ext>
            </a:extLst>
          </p:cNvPr>
          <p:cNvCxnSpPr>
            <a:cxnSpLocks/>
          </p:cNvCxnSpPr>
          <p:nvPr/>
        </p:nvCxnSpPr>
        <p:spPr>
          <a:xfrm>
            <a:off x="2731047" y="6030604"/>
            <a:ext cx="46355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6" name="Object 25">
            <a:extLst>
              <a:ext uri="{FF2B5EF4-FFF2-40B4-BE49-F238E27FC236}">
                <a16:creationId xmlns:a16="http://schemas.microsoft.com/office/drawing/2014/main" id="{6E492EFA-3BFC-4B3C-8C94-4A172A99942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7417225"/>
              </p:ext>
            </p:extLst>
          </p:nvPr>
        </p:nvGraphicFramePr>
        <p:xfrm>
          <a:off x="5692327" y="5696565"/>
          <a:ext cx="1268060" cy="6896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723600" imgH="393480" progId="Equation.DSMT4">
                  <p:embed/>
                </p:oleObj>
              </mc:Choice>
              <mc:Fallback>
                <p:oleObj name="Equation" r:id="rId16" imgW="72360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5692327" y="5696565"/>
                        <a:ext cx="1268060" cy="689646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>
            <a:extLst>
              <a:ext uri="{FF2B5EF4-FFF2-40B4-BE49-F238E27FC236}">
                <a16:creationId xmlns:a16="http://schemas.microsoft.com/office/drawing/2014/main" id="{17D038F9-757D-49F1-A7AF-33A7B9DDD36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4556878"/>
              </p:ext>
            </p:extLst>
          </p:nvPr>
        </p:nvGraphicFramePr>
        <p:xfrm>
          <a:off x="3440263" y="5714698"/>
          <a:ext cx="1339850" cy="671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863280" imgH="431640" progId="Equation.DSMT4">
                  <p:embed/>
                </p:oleObj>
              </mc:Choice>
              <mc:Fallback>
                <p:oleObj name="Equation" r:id="rId18" imgW="863280" imgH="431640" progId="Equation.DSMT4">
                  <p:embed/>
                  <p:pic>
                    <p:nvPicPr>
                      <p:cNvPr id="19" name="Object 18">
                        <a:extLst>
                          <a:ext uri="{FF2B5EF4-FFF2-40B4-BE49-F238E27FC236}">
                            <a16:creationId xmlns:a16="http://schemas.microsoft.com/office/drawing/2014/main" id="{74F5974E-8C5F-4AC0-8529-A7FED7A264F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3440263" y="5714698"/>
                        <a:ext cx="1339850" cy="6715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6E015C9A-9868-4ABF-B5E3-1FDD9622AADF}"/>
              </a:ext>
            </a:extLst>
          </p:cNvPr>
          <p:cNvCxnSpPr>
            <a:cxnSpLocks/>
          </p:cNvCxnSpPr>
          <p:nvPr/>
        </p:nvCxnSpPr>
        <p:spPr>
          <a:xfrm>
            <a:off x="4975974" y="6030604"/>
            <a:ext cx="46355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93518C3C-5DEE-4768-8A1F-441499ACD70A}"/>
              </a:ext>
            </a:extLst>
          </p:cNvPr>
          <p:cNvSpPr txBox="1"/>
          <p:nvPr/>
        </p:nvSpPr>
        <p:spPr>
          <a:xfrm>
            <a:off x="7273700" y="5696565"/>
            <a:ext cx="40014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Other capacitor shapes (cylindrical, spherical, </a:t>
            </a:r>
          </a:p>
          <a:p>
            <a:r>
              <a:rPr lang="en-US" sz="1600" dirty="0"/>
              <a:t>etc., have slightly different formulas)</a:t>
            </a:r>
          </a:p>
        </p:txBody>
      </p:sp>
      <p:graphicFrame>
        <p:nvGraphicFramePr>
          <p:cNvPr id="20" name="Object 19">
            <a:extLst>
              <a:ext uri="{FF2B5EF4-FFF2-40B4-BE49-F238E27FC236}">
                <a16:creationId xmlns:a16="http://schemas.microsoft.com/office/drawing/2014/main" id="{A5C50549-223D-43DD-806A-136AC2E8EB0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0757183"/>
              </p:ext>
            </p:extLst>
          </p:nvPr>
        </p:nvGraphicFramePr>
        <p:xfrm>
          <a:off x="4007910" y="2550579"/>
          <a:ext cx="550862" cy="276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0" imgW="355320" imgH="177480" progId="Equation.DSMT4">
                  <p:embed/>
                </p:oleObj>
              </mc:Choice>
              <mc:Fallback>
                <p:oleObj name="Equation" r:id="rId20" imgW="355320" imgH="177480" progId="Equation.DSMT4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id="{36F59769-7D54-4C3A-BADC-07FFCF37A60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4007910" y="2550579"/>
                        <a:ext cx="550862" cy="276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65642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1C6A7F-F6AA-4EDB-B6EA-4AFCBB39DC22}"/>
              </a:ext>
            </a:extLst>
          </p:cNvPr>
          <p:cNvSpPr txBox="1">
            <a:spLocks/>
          </p:cNvSpPr>
          <p:nvPr/>
        </p:nvSpPr>
        <p:spPr>
          <a:xfrm>
            <a:off x="4519072" y="328688"/>
            <a:ext cx="2873071" cy="597107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B.2 Capacitors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7ECFE68-58CF-4292-84DD-597CBDE3ED30}"/>
              </a:ext>
            </a:extLst>
          </p:cNvPr>
          <p:cNvSpPr txBox="1"/>
          <p:nvPr/>
        </p:nvSpPr>
        <p:spPr>
          <a:xfrm>
            <a:off x="669232" y="1220629"/>
            <a:ext cx="59792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So say we have a parallel plate capacitor consisting of two </a:t>
            </a:r>
          </a:p>
          <a:p>
            <a:r>
              <a:rPr lang="en-US" sz="1600" i="1" dirty="0">
                <a:solidFill>
                  <a:srgbClr val="FF0000"/>
                </a:solidFill>
              </a:rPr>
              <a:t>10cm×10cm plates</a:t>
            </a:r>
            <a:r>
              <a:rPr lang="en-US" sz="1600" dirty="0">
                <a:solidFill>
                  <a:srgbClr val="0070C0"/>
                </a:solidFill>
              </a:rPr>
              <a:t>, a </a:t>
            </a:r>
            <a:r>
              <a:rPr lang="en-US" sz="1600" dirty="0">
                <a:solidFill>
                  <a:srgbClr val="FF0000"/>
                </a:solidFill>
              </a:rPr>
              <a:t>distance 4cm apart</a:t>
            </a:r>
            <a:r>
              <a:rPr lang="en-US" sz="1600" dirty="0">
                <a:solidFill>
                  <a:srgbClr val="0070C0"/>
                </a:solidFill>
              </a:rPr>
              <a:t>, filled with </a:t>
            </a:r>
            <a:r>
              <a:rPr lang="en-US" sz="1600" dirty="0" err="1">
                <a:solidFill>
                  <a:srgbClr val="FF0000"/>
                </a:solidFill>
              </a:rPr>
              <a:t>pyrex</a:t>
            </a:r>
            <a:r>
              <a:rPr lang="en-US" sz="1600" dirty="0">
                <a:solidFill>
                  <a:srgbClr val="FF0000"/>
                </a:solidFill>
              </a:rPr>
              <a:t> (</a:t>
            </a:r>
            <a:r>
              <a:rPr lang="el-GR" sz="1600" dirty="0">
                <a:solidFill>
                  <a:srgbClr val="FF0000"/>
                </a:solidFill>
              </a:rPr>
              <a:t>κ</a:t>
            </a:r>
            <a:r>
              <a:rPr lang="en-US" sz="1600" baseline="-25000" dirty="0">
                <a:solidFill>
                  <a:srgbClr val="FF0000"/>
                </a:solidFill>
              </a:rPr>
              <a:t>e</a:t>
            </a:r>
            <a:r>
              <a:rPr lang="en-US" sz="1600" dirty="0">
                <a:solidFill>
                  <a:srgbClr val="FF0000"/>
                </a:solidFill>
              </a:rPr>
              <a:t> = 6)</a:t>
            </a:r>
            <a:r>
              <a:rPr lang="en-US" sz="1600" dirty="0">
                <a:solidFill>
                  <a:srgbClr val="0070C0"/>
                </a:solidFill>
              </a:rPr>
              <a:t>.  And that we hook it up to a </a:t>
            </a:r>
            <a:r>
              <a:rPr lang="en-US" sz="1600" dirty="0">
                <a:solidFill>
                  <a:srgbClr val="FF0000"/>
                </a:solidFill>
              </a:rPr>
              <a:t>120V battery</a:t>
            </a:r>
            <a:r>
              <a:rPr lang="en-US" sz="1600" dirty="0">
                <a:solidFill>
                  <a:srgbClr val="0070C0"/>
                </a:solidFill>
              </a:rPr>
              <a:t>. 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FDE0322D-DFFD-4374-8D00-1812E4C6C1A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4516671"/>
              </p:ext>
            </p:extLst>
          </p:nvPr>
        </p:nvGraphicFramePr>
        <p:xfrm>
          <a:off x="7296474" y="925795"/>
          <a:ext cx="3830480" cy="2251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3764160" imgH="2293560" progId="Paint.Picture">
                  <p:embed/>
                </p:oleObj>
              </mc:Choice>
              <mc:Fallback>
                <p:oleObj name="Bitmap Image" r:id="rId2" imgW="3764160" imgH="2293560" progId="Paint.Picture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720C0933-A24B-49A3-B3DC-C8AA8038FC5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96474" y="925795"/>
                        <a:ext cx="3830480" cy="22516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35D7A660-0129-443F-A360-6BFBECDBDE2B}"/>
              </a:ext>
            </a:extLst>
          </p:cNvPr>
          <p:cNvSpPr txBox="1"/>
          <p:nvPr/>
        </p:nvSpPr>
        <p:spPr>
          <a:xfrm>
            <a:off x="669232" y="2247900"/>
            <a:ext cx="24529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(a) What is its capacitance?</a:t>
            </a:r>
            <a:endParaRPr lang="en-US" dirty="0">
              <a:solidFill>
                <a:srgbClr val="0070C0"/>
              </a:solidFill>
            </a:endParaRPr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9B20FBD9-D47D-4559-B01F-CC655040CB8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333682"/>
              </p:ext>
            </p:extLst>
          </p:nvPr>
        </p:nvGraphicFramePr>
        <p:xfrm>
          <a:off x="1065046" y="2754879"/>
          <a:ext cx="1116639" cy="6072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723600" imgH="393480" progId="Equation.DSMT4">
                  <p:embed/>
                </p:oleObj>
              </mc:Choice>
              <mc:Fallback>
                <p:oleObj name="Equation" r:id="rId4" imgW="72360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65046" y="2754879"/>
                        <a:ext cx="1116639" cy="6072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055759EF-F816-4E47-BB6F-942FA2DACCF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9142048"/>
              </p:ext>
            </p:extLst>
          </p:nvPr>
        </p:nvGraphicFramePr>
        <p:xfrm>
          <a:off x="2218163" y="2735194"/>
          <a:ext cx="2484438" cy="684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612800" imgH="444240" progId="Equation.DSMT4">
                  <p:embed/>
                </p:oleObj>
              </mc:Choice>
              <mc:Fallback>
                <p:oleObj name="Equation" r:id="rId6" imgW="1612800" imgH="44424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9B20FBD9-D47D-4559-B01F-CC655040CB8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218163" y="2735194"/>
                        <a:ext cx="2484438" cy="6842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AC3274B5-23F3-467A-A433-89A4237819C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8496711"/>
              </p:ext>
            </p:extLst>
          </p:nvPr>
        </p:nvGraphicFramePr>
        <p:xfrm>
          <a:off x="4739079" y="2901089"/>
          <a:ext cx="1976438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282680" imgH="228600" progId="Equation.DSMT4">
                  <p:embed/>
                </p:oleObj>
              </mc:Choice>
              <mc:Fallback>
                <p:oleObj name="Equation" r:id="rId8" imgW="1282680" imgH="22860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055759EF-F816-4E47-BB6F-942FA2DACCF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739079" y="2901089"/>
                        <a:ext cx="1976438" cy="352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AC583F68-DDFA-4D47-98D0-EBAAE09382AE}"/>
              </a:ext>
            </a:extLst>
          </p:cNvPr>
          <p:cNvSpPr txBox="1"/>
          <p:nvPr/>
        </p:nvSpPr>
        <p:spPr>
          <a:xfrm>
            <a:off x="669232" y="3569531"/>
            <a:ext cx="32480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(b) How much charge is stored on it?</a:t>
            </a:r>
          </a:p>
        </p:txBody>
      </p: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2A876EE9-06D0-4357-AB92-9DE864EE451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6086232"/>
              </p:ext>
            </p:extLst>
          </p:nvPr>
        </p:nvGraphicFramePr>
        <p:xfrm>
          <a:off x="1065046" y="4080491"/>
          <a:ext cx="960438" cy="312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622080" imgH="203040" progId="Equation.DSMT4">
                  <p:embed/>
                </p:oleObj>
              </mc:Choice>
              <mc:Fallback>
                <p:oleObj name="Equation" r:id="rId10" imgW="622080" imgH="20304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9B20FBD9-D47D-4559-B01F-CC655040CB8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065046" y="4080491"/>
                        <a:ext cx="960438" cy="3127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4671EB3E-593D-4F52-A7F2-61493C82F9B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5826096"/>
              </p:ext>
            </p:extLst>
          </p:nvPr>
        </p:nvGraphicFramePr>
        <p:xfrm>
          <a:off x="2004382" y="4080492"/>
          <a:ext cx="1547812" cy="312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1002960" imgH="203040" progId="Equation.DSMT4">
                  <p:embed/>
                </p:oleObj>
              </mc:Choice>
              <mc:Fallback>
                <p:oleObj name="Equation" r:id="rId12" imgW="1002960" imgH="20304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2A876EE9-06D0-4357-AB92-9DE864EE451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2004382" y="4080492"/>
                        <a:ext cx="1547812" cy="3127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79884479-3F4A-4446-A3B7-E11E7F450D8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6766864"/>
              </p:ext>
            </p:extLst>
          </p:nvPr>
        </p:nvGraphicFramePr>
        <p:xfrm>
          <a:off x="3552194" y="4077708"/>
          <a:ext cx="1939925" cy="312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1257120" imgH="203040" progId="Equation.DSMT4">
                  <p:embed/>
                </p:oleObj>
              </mc:Choice>
              <mc:Fallback>
                <p:oleObj name="Equation" r:id="rId14" imgW="1257120" imgH="20304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2A876EE9-06D0-4357-AB92-9DE864EE451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3552194" y="4077708"/>
                        <a:ext cx="1939925" cy="3127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AE5C6C78-DFED-41D2-8A00-DFFF5AA9053F}"/>
              </a:ext>
            </a:extLst>
          </p:cNvPr>
          <p:cNvSpPr txBox="1"/>
          <p:nvPr/>
        </p:nvSpPr>
        <p:spPr>
          <a:xfrm>
            <a:off x="669232" y="4710192"/>
            <a:ext cx="31299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(c) How much energy does it store?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5EC8BECB-B51C-4F7F-9A40-726D6D4C86E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5145545"/>
              </p:ext>
            </p:extLst>
          </p:nvPr>
        </p:nvGraphicFramePr>
        <p:xfrm>
          <a:off x="1065046" y="5195336"/>
          <a:ext cx="1571725" cy="5296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1168200" imgH="393480" progId="Equation.DSMT4">
                  <p:embed/>
                </p:oleObj>
              </mc:Choice>
              <mc:Fallback>
                <p:oleObj name="Equation" r:id="rId16" imgW="116820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065046" y="5195336"/>
                        <a:ext cx="1571725" cy="5296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B21D7BC6-0CDB-4FB9-AEFA-F0A15D59D51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9865313"/>
              </p:ext>
            </p:extLst>
          </p:nvPr>
        </p:nvGraphicFramePr>
        <p:xfrm>
          <a:off x="2680656" y="5183400"/>
          <a:ext cx="1743075" cy="528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1295280" imgH="393480" progId="Equation.DSMT4">
                  <p:embed/>
                </p:oleObj>
              </mc:Choice>
              <mc:Fallback>
                <p:oleObj name="Equation" r:id="rId18" imgW="1295280" imgH="393480" progId="Equation.DSMT4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5EC8BECB-B51C-4F7F-9A40-726D6D4C86E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2680656" y="5183400"/>
                        <a:ext cx="1743075" cy="5286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BDFE72E1-4D12-48C4-AD21-C710F1B8E67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1376476"/>
              </p:ext>
            </p:extLst>
          </p:nvPr>
        </p:nvGraphicFramePr>
        <p:xfrm>
          <a:off x="4467616" y="5306943"/>
          <a:ext cx="1743075" cy="306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0" imgW="1295280" imgH="228600" progId="Equation.DSMT4">
                  <p:embed/>
                </p:oleObj>
              </mc:Choice>
              <mc:Fallback>
                <p:oleObj name="Equation" r:id="rId20" imgW="1295280" imgH="228600" progId="Equation.DSMT4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B21D7BC6-0CDB-4FB9-AEFA-F0A15D59D51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4467616" y="5306943"/>
                        <a:ext cx="1743075" cy="306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8612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1681E0-0E1E-4E5F-AF1B-4D453A13AE58}"/>
              </a:ext>
            </a:extLst>
          </p:cNvPr>
          <p:cNvSpPr txBox="1">
            <a:spLocks/>
          </p:cNvSpPr>
          <p:nvPr/>
        </p:nvSpPr>
        <p:spPr>
          <a:xfrm>
            <a:off x="4519072" y="328688"/>
            <a:ext cx="2873071" cy="597107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B.2 Capacitors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D3579C4D-B480-4CE4-9827-9F91F984F19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1543859"/>
              </p:ext>
            </p:extLst>
          </p:nvPr>
        </p:nvGraphicFramePr>
        <p:xfrm>
          <a:off x="7296474" y="925795"/>
          <a:ext cx="3830480" cy="2251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3764160" imgH="2293560" progId="Paint.Picture">
                  <p:embed/>
                </p:oleObj>
              </mc:Choice>
              <mc:Fallback>
                <p:oleObj name="Bitmap Image" r:id="rId2" imgW="3764160" imgH="2293560" progId="Paint.Picture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FDE0322D-DFFD-4374-8D00-1812E4C6C1A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96474" y="925795"/>
                        <a:ext cx="3830480" cy="22516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B0A9D8A1-CAB0-4D87-8CC5-4828B04032E8}"/>
              </a:ext>
            </a:extLst>
          </p:cNvPr>
          <p:cNvSpPr txBox="1"/>
          <p:nvPr/>
        </p:nvSpPr>
        <p:spPr>
          <a:xfrm>
            <a:off x="566531" y="1232452"/>
            <a:ext cx="531645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(d) Pyrex has a dielectric strength of 14MN/C.  What potential</a:t>
            </a:r>
          </a:p>
          <a:p>
            <a:r>
              <a:rPr lang="en-US" sz="1600" dirty="0">
                <a:solidFill>
                  <a:srgbClr val="0070C0"/>
                </a:solidFill>
              </a:rPr>
              <a:t>difference would have to be applied to the capacitor to reach </a:t>
            </a:r>
          </a:p>
          <a:p>
            <a:r>
              <a:rPr lang="en-US" sz="1600" dirty="0">
                <a:solidFill>
                  <a:srgbClr val="0070C0"/>
                </a:solidFill>
              </a:rPr>
              <a:t>this strength?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126296D4-6C46-4821-A7E3-475CB8D0083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9078809"/>
              </p:ext>
            </p:extLst>
          </p:nvPr>
        </p:nvGraphicFramePr>
        <p:xfrm>
          <a:off x="670478" y="2094226"/>
          <a:ext cx="1497013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091880" imgH="482400" progId="Equation.DSMT4">
                  <p:embed/>
                </p:oleObj>
              </mc:Choice>
              <mc:Fallback>
                <p:oleObj name="Equation" r:id="rId4" imgW="1091880" imgH="482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70478" y="2094226"/>
                        <a:ext cx="1497013" cy="660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3C36CE7D-6E63-4487-B067-F398220B07A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8692729"/>
              </p:ext>
            </p:extLst>
          </p:nvPr>
        </p:nvGraphicFramePr>
        <p:xfrm>
          <a:off x="646740" y="2798461"/>
          <a:ext cx="836612" cy="247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596880" imgH="177480" progId="Equation.DSMT4">
                  <p:embed/>
                </p:oleObj>
              </mc:Choice>
              <mc:Fallback>
                <p:oleObj name="Equation" r:id="rId6" imgW="596880" imgH="17748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126296D4-6C46-4821-A7E3-475CB8D0083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46740" y="2798461"/>
                        <a:ext cx="836612" cy="247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C04A77B1-9455-4B64-8FA9-F4B88188371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6058208"/>
              </p:ext>
            </p:extLst>
          </p:nvPr>
        </p:nvGraphicFramePr>
        <p:xfrm>
          <a:off x="646740" y="3177458"/>
          <a:ext cx="3752851" cy="32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679480" imgH="228600" progId="Equation.DSMT4">
                  <p:embed/>
                </p:oleObj>
              </mc:Choice>
              <mc:Fallback>
                <p:oleObj name="Equation" r:id="rId8" imgW="2679480" imgH="228600" progId="Equation.DSMT4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3C36CE7D-6E63-4487-B067-F398220B07A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46740" y="3177458"/>
                        <a:ext cx="3752851" cy="320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A11B02DE-E92E-45D0-80A0-D7E14EABD452}"/>
              </a:ext>
            </a:extLst>
          </p:cNvPr>
          <p:cNvSpPr txBox="1"/>
          <p:nvPr/>
        </p:nvSpPr>
        <p:spPr>
          <a:xfrm>
            <a:off x="566531" y="3750346"/>
            <a:ext cx="35541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(e) And what would be the energy then?</a:t>
            </a:r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B09DB29B-E859-4CA2-9FB3-D4166CC8351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6736319"/>
              </p:ext>
            </p:extLst>
          </p:nvPr>
        </p:nvGraphicFramePr>
        <p:xfrm>
          <a:off x="670478" y="4316563"/>
          <a:ext cx="1571725" cy="5296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168200" imgH="393480" progId="Equation.DSMT4">
                  <p:embed/>
                </p:oleObj>
              </mc:Choice>
              <mc:Fallback>
                <p:oleObj name="Equation" r:id="rId10" imgW="1168200" imgH="393480" progId="Equation.DSMT4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5EC8BECB-B51C-4F7F-9A40-726D6D4C86E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670478" y="4316563"/>
                        <a:ext cx="1571725" cy="5296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20E32E63-75C9-4C2C-944F-40D736E0AB8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3526273"/>
              </p:ext>
            </p:extLst>
          </p:nvPr>
        </p:nvGraphicFramePr>
        <p:xfrm>
          <a:off x="2343620" y="4305299"/>
          <a:ext cx="2135187" cy="528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1587240" imgH="393480" progId="Equation.DSMT4">
                  <p:embed/>
                </p:oleObj>
              </mc:Choice>
              <mc:Fallback>
                <p:oleObj name="Equation" r:id="rId12" imgW="1587240" imgH="393480" progId="Equation.DSMT4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B21D7BC6-0CDB-4FB9-AEFA-F0A15D59D51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2343620" y="4305299"/>
                        <a:ext cx="2135187" cy="5286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0502BB74-BB42-491E-ACEE-DF03ED6B328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8298729"/>
              </p:ext>
            </p:extLst>
          </p:nvPr>
        </p:nvGraphicFramePr>
        <p:xfrm>
          <a:off x="4519072" y="4462301"/>
          <a:ext cx="546100" cy="23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406080" imgH="177480" progId="Equation.DSMT4">
                  <p:embed/>
                </p:oleObj>
              </mc:Choice>
              <mc:Fallback>
                <p:oleObj name="Equation" r:id="rId14" imgW="406080" imgH="177480" progId="Equation.DSMT4">
                  <p:embed/>
                  <p:pic>
                    <p:nvPicPr>
                      <p:cNvPr id="16" name="Object 15">
                        <a:extLst>
                          <a:ext uri="{FF2B5EF4-FFF2-40B4-BE49-F238E27FC236}">
                            <a16:creationId xmlns:a16="http://schemas.microsoft.com/office/drawing/2014/main" id="{BDFE72E1-4D12-48C4-AD21-C710F1B8E67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4519072" y="4462301"/>
                        <a:ext cx="546100" cy="238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116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3B16D8-A5DE-4A19-AC26-8395EC5AB1A1}"/>
              </a:ext>
            </a:extLst>
          </p:cNvPr>
          <p:cNvSpPr txBox="1">
            <a:spLocks/>
          </p:cNvSpPr>
          <p:nvPr/>
        </p:nvSpPr>
        <p:spPr>
          <a:xfrm>
            <a:off x="4519072" y="328688"/>
            <a:ext cx="2873071" cy="597107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B.2 Capacitors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8E1BB8F-E1F0-4F85-A009-1F49DE13F770}"/>
              </a:ext>
            </a:extLst>
          </p:cNvPr>
          <p:cNvSpPr/>
          <p:nvPr/>
        </p:nvSpPr>
        <p:spPr>
          <a:xfrm>
            <a:off x="692425" y="970554"/>
            <a:ext cx="98032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Now we want to consider combinations of capacitors.  For instance, consider the following scenarios….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80299711-8A8B-421B-A14E-7215C49D206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9950523"/>
              </p:ext>
            </p:extLst>
          </p:nvPr>
        </p:nvGraphicFramePr>
        <p:xfrm>
          <a:off x="376876" y="1518955"/>
          <a:ext cx="2449453" cy="31216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2666880" imgH="2956680" progId="Paint.Picture">
                  <p:embed/>
                </p:oleObj>
              </mc:Choice>
              <mc:Fallback>
                <p:oleObj name="Bitmap Image" r:id="rId2" imgW="2666880" imgH="2956680" progId="Paint.Picture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FEE80375-38E9-4290-A713-4522A358EBD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 r="10608" b="-2618"/>
                      <a:stretch>
                        <a:fillRect/>
                      </a:stretch>
                    </p:blipFill>
                    <p:spPr bwMode="auto">
                      <a:xfrm>
                        <a:off x="376876" y="1518955"/>
                        <a:ext cx="2449453" cy="31216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DDB1DC36-2C43-490F-87E5-2C37CC721CB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2722612"/>
              </p:ext>
            </p:extLst>
          </p:nvPr>
        </p:nvGraphicFramePr>
        <p:xfrm>
          <a:off x="3300636" y="1531941"/>
          <a:ext cx="2449450" cy="3117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4" imgW="2666880" imgH="2949120" progId="Paint.Picture">
                  <p:embed/>
                </p:oleObj>
              </mc:Choice>
              <mc:Fallback>
                <p:oleObj name="Bitmap Image" r:id="rId4" imgW="2666880" imgH="2949120" progId="Paint.Picture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80299711-8A8B-421B-A14E-7215C49D206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 r="10608" b="-2618"/>
                      <a:stretch>
                        <a:fillRect/>
                      </a:stretch>
                    </p:blipFill>
                    <p:spPr bwMode="auto">
                      <a:xfrm>
                        <a:off x="3300636" y="1531941"/>
                        <a:ext cx="2449450" cy="31178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5AA5F2C-3115-48F6-AB1B-2BF9C3222294}"/>
              </a:ext>
            </a:extLst>
          </p:cNvPr>
          <p:cNvCxnSpPr>
            <a:cxnSpLocks/>
          </p:cNvCxnSpPr>
          <p:nvPr/>
        </p:nvCxnSpPr>
        <p:spPr>
          <a:xfrm>
            <a:off x="2796736" y="3156973"/>
            <a:ext cx="44947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4C37E7ED-3682-4126-AEE4-7FBF048A8A5E}"/>
              </a:ext>
            </a:extLst>
          </p:cNvPr>
          <p:cNvSpPr txBox="1"/>
          <p:nvPr/>
        </p:nvSpPr>
        <p:spPr>
          <a:xfrm>
            <a:off x="7214304" y="5490458"/>
            <a:ext cx="23881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Wall outlet charges bank of capacitors in go-cart.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8B414B5-3FFD-40C4-B63A-4C647724B942}"/>
              </a:ext>
            </a:extLst>
          </p:cNvPr>
          <p:cNvSpPr txBox="1"/>
          <p:nvPr/>
        </p:nvSpPr>
        <p:spPr>
          <a:xfrm>
            <a:off x="3548238" y="4740587"/>
            <a:ext cx="238815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Then disconnect capacitor bank from outlet and connect to motor. Capacitors discharge slowly, at same potential as outlet, delivering steady power to motor.</a:t>
            </a:r>
          </a:p>
        </p:txBody>
      </p: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EBCAC9C0-ADDB-4154-BBD2-AEE349DAF1C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7979245"/>
              </p:ext>
            </p:extLst>
          </p:nvPr>
        </p:nvGraphicFramePr>
        <p:xfrm>
          <a:off x="6534486" y="1831329"/>
          <a:ext cx="2373265" cy="29076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6" imgW="2438280" imgH="3025080" progId="Paint.Picture">
                  <p:embed/>
                </p:oleObj>
              </mc:Choice>
              <mc:Fallback>
                <p:oleObj name="Bitmap Image" r:id="rId6" imgW="2438280" imgH="3025080" progId="Paint.Picture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5F9BF5FE-369B-493E-903D-6987C53C0BF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 r="-2269" b="-728"/>
                      <a:stretch>
                        <a:fillRect/>
                      </a:stretch>
                    </p:blipFill>
                    <p:spPr bwMode="auto">
                      <a:xfrm>
                        <a:off x="6534486" y="1831329"/>
                        <a:ext cx="2373265" cy="290762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26959ED8-699E-4F3F-91A4-1DBE60F6600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6548093"/>
              </p:ext>
            </p:extLst>
          </p:nvPr>
        </p:nvGraphicFramePr>
        <p:xfrm>
          <a:off x="9608557" y="1828902"/>
          <a:ext cx="2373265" cy="29649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8" imgW="2468880" imgH="3124080" progId="Paint.Picture">
                  <p:embed/>
                </p:oleObj>
              </mc:Choice>
              <mc:Fallback>
                <p:oleObj name="Bitmap Image" r:id="rId8" imgW="2468880" imgH="3124080" progId="Paint.Picture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EBCAC9C0-ADDB-4154-BBD2-AEE349DAF1C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 r="-2269" b="-728"/>
                      <a:stretch>
                        <a:fillRect/>
                      </a:stretch>
                    </p:blipFill>
                    <p:spPr bwMode="auto">
                      <a:xfrm>
                        <a:off x="9608557" y="1828902"/>
                        <a:ext cx="2373265" cy="29649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A24C04A-870B-45E9-AD7F-445AF395FEC3}"/>
              </a:ext>
            </a:extLst>
          </p:cNvPr>
          <p:cNvCxnSpPr>
            <a:cxnSpLocks/>
          </p:cNvCxnSpPr>
          <p:nvPr/>
        </p:nvCxnSpPr>
        <p:spPr>
          <a:xfrm>
            <a:off x="8985172" y="3156973"/>
            <a:ext cx="44947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C1E2D769-D896-486C-9320-74913AB67671}"/>
              </a:ext>
            </a:extLst>
          </p:cNvPr>
          <p:cNvSpPr txBox="1"/>
          <p:nvPr/>
        </p:nvSpPr>
        <p:spPr>
          <a:xfrm>
            <a:off x="6611907" y="4833798"/>
            <a:ext cx="24974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Car battery charges bank of capacitors in electric car. 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D73FB29-CBB8-4BD2-9C4E-CB288CD0CF9B}"/>
              </a:ext>
            </a:extLst>
          </p:cNvPr>
          <p:cNvSpPr txBox="1"/>
          <p:nvPr/>
        </p:nvSpPr>
        <p:spPr>
          <a:xfrm>
            <a:off x="9434643" y="4787837"/>
            <a:ext cx="238815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Then disconnect capacitor bank from battery and connect to motor in different fashion. Now capacitors discharge quickly, with super high potential, delivering a lot of power motor.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B0762B0-0326-459A-87D6-39DDFEEC6342}"/>
              </a:ext>
            </a:extLst>
          </p:cNvPr>
          <p:cNvCxnSpPr/>
          <p:nvPr/>
        </p:nvCxnSpPr>
        <p:spPr>
          <a:xfrm>
            <a:off x="6135756" y="1580762"/>
            <a:ext cx="0" cy="497570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5063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BB6B79-AEB7-42A3-B69E-6231CF33ADC2}"/>
              </a:ext>
            </a:extLst>
          </p:cNvPr>
          <p:cNvSpPr txBox="1">
            <a:spLocks/>
          </p:cNvSpPr>
          <p:nvPr/>
        </p:nvSpPr>
        <p:spPr>
          <a:xfrm>
            <a:off x="4519072" y="328688"/>
            <a:ext cx="2873071" cy="597107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latin typeface="+mn-lt"/>
              </a:rPr>
              <a:t>B.2 Capacitors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AE64B28-B6A8-4C8A-937B-464D6C627936}"/>
              </a:ext>
            </a:extLst>
          </p:cNvPr>
          <p:cNvSpPr txBox="1"/>
          <p:nvPr/>
        </p:nvSpPr>
        <p:spPr>
          <a:xfrm>
            <a:off x="496957" y="1063488"/>
            <a:ext cx="7894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Ultimately we want to know a few things about any general network of capacitors.</a:t>
            </a:r>
          </a:p>
        </p:txBody>
      </p: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6B780D8E-EB15-4DD1-B911-4B2293848A2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2835589"/>
              </p:ext>
            </p:extLst>
          </p:nvPr>
        </p:nvGraphicFramePr>
        <p:xfrm>
          <a:off x="5955606" y="3340287"/>
          <a:ext cx="4383157" cy="34136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1722240" imgH="1341000" progId="Paint.Picture">
                  <p:embed/>
                </p:oleObj>
              </mc:Choice>
              <mc:Fallback>
                <p:oleObj name="Bitmap Image" r:id="rId2" imgW="1722240" imgH="1341000" progId="Paint.Pictur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55606" y="3340287"/>
                        <a:ext cx="4383157" cy="341361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816ADDE4-EF06-4EDD-AC73-29225A9E1A3E}"/>
              </a:ext>
            </a:extLst>
          </p:cNvPr>
          <p:cNvSpPr txBox="1"/>
          <p:nvPr/>
        </p:nvSpPr>
        <p:spPr>
          <a:xfrm>
            <a:off x="608758" y="1503230"/>
            <a:ext cx="10693697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marL="342900" indent="-342900">
              <a:buAutoNum type="arabicParenBoth"/>
            </a:pPr>
            <a:r>
              <a:rPr lang="en-US" dirty="0"/>
              <a:t>Charge and energy stored in each capacitor</a:t>
            </a:r>
          </a:p>
          <a:p>
            <a:pPr marL="342900" indent="-342900">
              <a:buAutoNum type="arabicParenBoth"/>
            </a:pPr>
            <a:r>
              <a:rPr lang="en-US" dirty="0"/>
              <a:t>Charge and energy that would be delivered to a ‘motor’ if the bank of capacitors were discharged through it.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5BA1AC-6C39-4DA0-9199-9263849685DB}"/>
              </a:ext>
            </a:extLst>
          </p:cNvPr>
          <p:cNvSpPr txBox="1"/>
          <p:nvPr/>
        </p:nvSpPr>
        <p:spPr>
          <a:xfrm>
            <a:off x="496957" y="2264883"/>
            <a:ext cx="4917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There are two methods to address these question: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09848A6-02E2-48CB-B54E-B9B43FB39904}"/>
              </a:ext>
            </a:extLst>
          </p:cNvPr>
          <p:cNvSpPr txBox="1"/>
          <p:nvPr/>
        </p:nvSpPr>
        <p:spPr>
          <a:xfrm>
            <a:off x="608758" y="2693956"/>
            <a:ext cx="3696589" cy="646331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pPr marL="342900" indent="-342900">
              <a:buAutoNum type="alphaLcParenBoth"/>
            </a:pPr>
            <a:r>
              <a:rPr lang="en-US" dirty="0"/>
              <a:t>Method of equivalent capacitance.</a:t>
            </a:r>
          </a:p>
          <a:p>
            <a:pPr marL="342900" indent="-342900">
              <a:buAutoNum type="alphaLcParenBoth"/>
            </a:pPr>
            <a:r>
              <a:rPr lang="en-US" dirty="0" err="1"/>
              <a:t>Kirchoff’s</a:t>
            </a:r>
            <a:r>
              <a:rPr lang="en-US" dirty="0"/>
              <a:t> laws. 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49412BD-2E78-4109-A01B-13AB41083A6C}"/>
              </a:ext>
            </a:extLst>
          </p:cNvPr>
          <p:cNvSpPr txBox="1"/>
          <p:nvPr/>
        </p:nvSpPr>
        <p:spPr>
          <a:xfrm>
            <a:off x="541714" y="3607073"/>
            <a:ext cx="47475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first is faster, when applicable, and the latter</a:t>
            </a:r>
          </a:p>
          <a:p>
            <a:r>
              <a:rPr lang="en-US" dirty="0"/>
              <a:t>more general.  We’ll consider the first, first.  </a:t>
            </a:r>
          </a:p>
        </p:txBody>
      </p:sp>
    </p:spTree>
    <p:extLst>
      <p:ext uri="{BB962C8B-B14F-4D97-AF65-F5344CB8AC3E}">
        <p14:creationId xmlns:p14="http://schemas.microsoft.com/office/powerpoint/2010/main" val="29679824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2106</TotalTime>
  <Words>1731</Words>
  <Application>Microsoft Office PowerPoint</Application>
  <PresentationFormat>Widescreen</PresentationFormat>
  <Paragraphs>151</Paragraphs>
  <Slides>22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Calibri Light</vt:lpstr>
      <vt:lpstr>Office Theme</vt:lpstr>
      <vt:lpstr>Bitmap Image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B.1 Batteries and Current</dc:title>
  <dc:creator>Andrew Douglas</dc:creator>
  <cp:lastModifiedBy>Andrew Douglas</cp:lastModifiedBy>
  <cp:revision>119</cp:revision>
  <dcterms:created xsi:type="dcterms:W3CDTF">2018-04-29T22:51:28Z</dcterms:created>
  <dcterms:modified xsi:type="dcterms:W3CDTF">2026-01-12T00:40:05Z</dcterms:modified>
</cp:coreProperties>
</file>